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78" r:id="rId2"/>
  </p:sldMasterIdLst>
  <p:notesMasterIdLst>
    <p:notesMasterId r:id="rId34"/>
  </p:notesMasterIdLst>
  <p:sldIdLst>
    <p:sldId id="757" r:id="rId3"/>
    <p:sldId id="551" r:id="rId4"/>
    <p:sldId id="708" r:id="rId5"/>
    <p:sldId id="515" r:id="rId6"/>
    <p:sldId id="695" r:id="rId7"/>
    <p:sldId id="697" r:id="rId8"/>
    <p:sldId id="715" r:id="rId9"/>
    <p:sldId id="691" r:id="rId10"/>
    <p:sldId id="373" r:id="rId11"/>
    <p:sldId id="682" r:id="rId12"/>
    <p:sldId id="685" r:id="rId13"/>
    <p:sldId id="716" r:id="rId14"/>
    <p:sldId id="711" r:id="rId15"/>
    <p:sldId id="686" r:id="rId16"/>
    <p:sldId id="684" r:id="rId17"/>
    <p:sldId id="710" r:id="rId18"/>
    <p:sldId id="712" r:id="rId19"/>
    <p:sldId id="717" r:id="rId20"/>
    <p:sldId id="713" r:id="rId21"/>
    <p:sldId id="714" r:id="rId22"/>
    <p:sldId id="690" r:id="rId23"/>
    <p:sldId id="687" r:id="rId24"/>
    <p:sldId id="709" r:id="rId25"/>
    <p:sldId id="703" r:id="rId26"/>
    <p:sldId id="707" r:id="rId27"/>
    <p:sldId id="386" r:id="rId28"/>
    <p:sldId id="705" r:id="rId29"/>
    <p:sldId id="701" r:id="rId30"/>
    <p:sldId id="390" r:id="rId31"/>
    <p:sldId id="754" r:id="rId32"/>
    <p:sldId id="756" r:id="rId33"/>
  </p:sldIdLst>
  <p:sldSz cx="9144000" cy="5143500" type="screen16x9"/>
  <p:notesSz cx="6858000" cy="9144000"/>
  <p:embeddedFontLst>
    <p:embeddedFont>
      <p:font typeface="ＭＳ Ｐゴシック" panose="020B0600070205080204" pitchFamily="34" charset="-128"/>
      <p:regular r:id="rId35"/>
    </p:embeddedFont>
    <p:embeddedFont>
      <p:font typeface="Poppins" panose="00000500000000000000" pitchFamily="2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777"/>
    <a:srgbClr val="F74B4B"/>
    <a:srgbClr val="60DA8E"/>
    <a:srgbClr val="FF4747"/>
    <a:srgbClr val="F6B600"/>
    <a:srgbClr val="FFBF09"/>
    <a:srgbClr val="F7EF81"/>
    <a:srgbClr val="F1E113"/>
    <a:srgbClr val="DFDA00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124F3B-BA2A-4E91-94A0-9952A5CFF265}" v="1" dt="2025-03-23T17:26:06.772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32" autoAdjust="0"/>
    <p:restoredTop sz="93464" autoAdjust="0"/>
  </p:normalViewPr>
  <p:slideViewPr>
    <p:cSldViewPr snapToGrid="0">
      <p:cViewPr varScale="1">
        <p:scale>
          <a:sx n="102" d="100"/>
          <a:sy n="10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8.xml"/><Relationship Id="rId41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lip Limaye" userId="c14ededb3a4cc408" providerId="LiveId" clId="{74124F3B-BA2A-4E91-94A0-9952A5CFF265}"/>
    <pc:docChg chg="undo custSel modSld">
      <pc:chgData name="Dilip Limaye" userId="c14ededb3a4cc408" providerId="LiveId" clId="{74124F3B-BA2A-4E91-94A0-9952A5CFF265}" dt="2025-03-23T17:39:54.292" v="282" actId="20577"/>
      <pc:docMkLst>
        <pc:docMk/>
      </pc:docMkLst>
      <pc:sldChg chg="modSp mod">
        <pc:chgData name="Dilip Limaye" userId="c14ededb3a4cc408" providerId="LiveId" clId="{74124F3B-BA2A-4E91-94A0-9952A5CFF265}" dt="2025-03-23T17:29:18.688" v="232" actId="2"/>
        <pc:sldMkLst>
          <pc:docMk/>
          <pc:sldMk cId="1355965515" sldId="395"/>
        </pc:sldMkLst>
        <pc:spChg chg="mod">
          <ac:chgData name="Dilip Limaye" userId="c14ededb3a4cc408" providerId="LiveId" clId="{74124F3B-BA2A-4E91-94A0-9952A5CFF265}" dt="2025-03-23T17:29:18.688" v="232" actId="2"/>
          <ac:spMkLst>
            <pc:docMk/>
            <pc:sldMk cId="1355965515" sldId="395"/>
            <ac:spMk id="10243" creationId="{00000000-0000-0000-0000-000000000000}"/>
          </ac:spMkLst>
        </pc:spChg>
      </pc:sldChg>
      <pc:sldChg chg="addSp modSp mod">
        <pc:chgData name="Dilip Limaye" userId="c14ededb3a4cc408" providerId="LiveId" clId="{74124F3B-BA2A-4E91-94A0-9952A5CFF265}" dt="2025-03-23T17:39:54.292" v="282" actId="20577"/>
        <pc:sldMkLst>
          <pc:docMk/>
          <pc:sldMk cId="1988584878" sldId="757"/>
        </pc:sldMkLst>
        <pc:spChg chg="add mod">
          <ac:chgData name="Dilip Limaye" userId="c14ededb3a4cc408" providerId="LiveId" clId="{74124F3B-BA2A-4E91-94A0-9952A5CFF265}" dt="2025-03-23T17:39:54.292" v="282" actId="20577"/>
          <ac:spMkLst>
            <pc:docMk/>
            <pc:sldMk cId="1988584878" sldId="757"/>
            <ac:spMk id="2" creationId="{6166CA76-4EA9-A04F-D10F-0D915B0E74DF}"/>
          </ac:spMkLst>
        </pc:spChg>
        <pc:spChg chg="mod">
          <ac:chgData name="Dilip Limaye" userId="c14ededb3a4cc408" providerId="LiveId" clId="{74124F3B-BA2A-4E91-94A0-9952A5CFF265}" dt="2025-03-23T17:25:59.982" v="3" actId="207"/>
          <ac:spMkLst>
            <pc:docMk/>
            <pc:sldMk cId="1988584878" sldId="757"/>
            <ac:spMk id="3" creationId="{CF8BC7D1-17D2-7144-7D21-58C10DB2CDE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5028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-22 </a:t>
            </a:r>
            <a:r>
              <a:rPr lang="en-US" dirty="0" err="1"/>
              <a:t>oC</a:t>
            </a:r>
            <a:r>
              <a:rPr lang="en-US" dirty="0"/>
              <a:t>, </a:t>
            </a: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lanh</a:t>
            </a:r>
            <a:r>
              <a:rPr lang="en-US" dirty="0"/>
              <a:t> </a:t>
            </a:r>
            <a:r>
              <a:rPr lang="en-US" dirty="0" err="1"/>
              <a:t>chiem</a:t>
            </a:r>
            <a:r>
              <a:rPr lang="en-US" dirty="0"/>
              <a:t> 8 -10%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th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3 </a:t>
            </a:r>
            <a:r>
              <a:rPr lang="en-US" dirty="0" err="1"/>
              <a:t>giờ</a:t>
            </a:r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LED </a:t>
            </a:r>
            <a:r>
              <a:rPr lang="en-US" dirty="0" err="1"/>
              <a:t>giam</a:t>
            </a:r>
            <a:r>
              <a:rPr lang="en-US" dirty="0"/>
              <a:t> </a:t>
            </a:r>
            <a:r>
              <a:rPr lang="en-US" dirty="0" err="1"/>
              <a:t>tải</a:t>
            </a:r>
            <a:r>
              <a:rPr lang="en-US" dirty="0"/>
              <a:t> </a:t>
            </a:r>
            <a:r>
              <a:rPr lang="en-US" dirty="0" err="1"/>
              <a:t>lạnh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73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39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67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847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82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60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87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53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Thiết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bị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làm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lạnh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đã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thay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đổi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so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với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thiết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kế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ban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đầu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nhiều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tổ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máy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hơn)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87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0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latin typeface="Arial" charset="0"/>
                <a:ea typeface="Arial" charset="0"/>
                <a:cs typeface="Arial" charset="0"/>
              </a:rPr>
              <a:t>Theo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Nghị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định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thư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Montreal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mà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Việt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Nam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là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một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thành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viên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môi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chất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R22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chỉ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được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ở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mức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2.5%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sau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năm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2030</a:t>
            </a:r>
          </a:p>
          <a:p>
            <a:pPr>
              <a:buFont typeface="Wingdings" charset="2"/>
              <a:buChar char="§"/>
            </a:pP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Hầu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hết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máy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nén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hệ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thống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môi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chất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R22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là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thiết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bị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đơn lẻ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vì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thế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có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thể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đầu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tư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dần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charset="2"/>
              <a:buChar char="§"/>
            </a:pP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Giảm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từ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5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đến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 10%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hiệu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suất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hệ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thống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lạnh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dùng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200" dirty="0">
                <a:latin typeface="Arial" charset="0"/>
                <a:ea typeface="Arial" charset="0"/>
                <a:cs typeface="Arial" charset="0"/>
              </a:rPr>
              <a:t>R22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ở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nhiệt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độ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vận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hành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thấp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từ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-28 to -45 </a:t>
            </a:r>
            <a:r>
              <a:rPr lang="en-US" sz="1200" baseline="30000" dirty="0">
                <a:latin typeface="Arial" charset="0"/>
                <a:ea typeface="Arial" charset="0"/>
                <a:cs typeface="Arial" charset="0"/>
              </a:rPr>
              <a:t>0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C) so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với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việc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hệ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thống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dùng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NH3.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069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Cứ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mỗi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1%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nước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có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trong môi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chất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lạnh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NH3, năng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suất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lạnh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suy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giảm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đi 2%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và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điện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năng tiêu </a:t>
            </a:r>
            <a:r>
              <a:rPr lang="vi-VN" sz="1200" i="1" dirty="0" err="1">
                <a:solidFill>
                  <a:srgbClr val="333333"/>
                </a:solidFill>
                <a:ea typeface="Arial" charset="0"/>
              </a:rPr>
              <a:t>thụ</a:t>
            </a:r>
            <a:r>
              <a:rPr lang="vi-VN" sz="1200" i="1" dirty="0">
                <a:solidFill>
                  <a:srgbClr val="333333"/>
                </a:solidFill>
                <a:ea typeface="Arial" charset="0"/>
              </a:rPr>
              <a:t> tăng thêm </a:t>
            </a:r>
            <a:r>
              <a:rPr lang="en-US" sz="1200" i="1" dirty="0">
                <a:solidFill>
                  <a:srgbClr val="333333"/>
                </a:solidFill>
                <a:ea typeface="Arial" charset="0"/>
              </a:rPr>
              <a:t>1%.</a:t>
            </a:r>
            <a:endParaRPr lang="en-US" sz="1200" i="1" dirty="0">
              <a:ea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8670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39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Nếu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có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không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khí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trong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hệ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thống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thì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nó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chiếm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chỗ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trong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dàn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ngưng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tụ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làm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giảm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hiệu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quả</a:t>
            </a:r>
            <a:endParaRPr lang="vi-VN" sz="1200" b="0" i="0" u="none" strike="noStrike" kern="1200" baseline="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trao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đổi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nhiệt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bề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mặt</a:t>
            </a:r>
            <a:r>
              <a:rPr lang="en-GB" sz="1200" b="0" i="0" u="none" strike="noStrike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Kim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đồng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hồ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rung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mạnh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áp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suất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ngưng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tụ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cao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bất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thường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03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Nếu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có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không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khí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trong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hệ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thống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thì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nó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chiếm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chỗ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trong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dàn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ngưng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tụ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làm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giảm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hiệu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quả</a:t>
            </a:r>
            <a:endParaRPr lang="vi-VN" sz="1200" b="0" i="0" u="none" strike="noStrike" kern="1200" baseline="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trao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đổi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nhiệt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bề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mặt</a:t>
            </a:r>
            <a:r>
              <a:rPr lang="en-GB" sz="1200" b="0" i="0" u="none" strike="noStrike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Kim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đồng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hồ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rung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mạnh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áp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suất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ngưng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tụ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cao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bất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vi-VN" sz="1200" b="0" i="0" u="none" strike="noStrike" kern="1200" baseline="0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thường</a:t>
            </a:r>
            <a:r>
              <a:rPr lang="vi-VN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51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398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8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196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98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hay </a:t>
            </a:r>
            <a:r>
              <a:rPr lang="en-US" dirty="0" err="1"/>
              <a:t>đầu</a:t>
            </a:r>
            <a:r>
              <a:rPr lang="en-US" dirty="0"/>
              <a:t> t</a:t>
            </a:r>
            <a:r>
              <a:rPr lang="vi-VN" dirty="0"/>
              <a:t>ư</a:t>
            </a:r>
            <a:r>
              <a:rPr lang="en-US" dirty="0"/>
              <a:t> </a:t>
            </a:r>
            <a:r>
              <a:rPr lang="en-US" dirty="0" err="1"/>
              <a:t>hầm</a:t>
            </a:r>
            <a:r>
              <a:rPr lang="en-US" dirty="0"/>
              <a:t> </a:t>
            </a:r>
            <a:r>
              <a:rPr lang="en-US" dirty="0" err="1"/>
              <a:t>tiền</a:t>
            </a:r>
            <a:r>
              <a:rPr lang="en-US" dirty="0"/>
              <a:t> </a:t>
            </a:r>
            <a:r>
              <a:rPr lang="en-US" dirty="0" err="1"/>
              <a:t>đông</a:t>
            </a:r>
            <a:r>
              <a:rPr lang="en-US" dirty="0"/>
              <a:t>,  </a:t>
            </a:r>
            <a:r>
              <a:rPr lang="en-US" dirty="0" err="1"/>
              <a:t>tăng</a:t>
            </a:r>
            <a:r>
              <a:rPr lang="en-US" dirty="0"/>
              <a:t> ,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l</a:t>
            </a:r>
            <a:r>
              <a:rPr lang="vi-VN" dirty="0"/>
              <a:t>ư</a:t>
            </a:r>
            <a:r>
              <a:rPr lang="en-US" dirty="0" err="1"/>
              <a:t>ợng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nén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28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lanh</a:t>
            </a:r>
            <a:r>
              <a:rPr lang="en-US" dirty="0"/>
              <a:t> </a:t>
            </a:r>
            <a:r>
              <a:rPr lang="en-US" dirty="0" err="1"/>
              <a:t>chiem</a:t>
            </a:r>
            <a:r>
              <a:rPr lang="en-US" dirty="0"/>
              <a:t> 8 -10%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644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lanh</a:t>
            </a:r>
            <a:r>
              <a:rPr lang="en-US" dirty="0"/>
              <a:t> </a:t>
            </a:r>
            <a:r>
              <a:rPr lang="en-US" dirty="0" err="1"/>
              <a:t>chiem</a:t>
            </a:r>
            <a:r>
              <a:rPr lang="en-US" dirty="0"/>
              <a:t> 8 -10%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039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lanh</a:t>
            </a:r>
            <a:r>
              <a:rPr lang="en-US" dirty="0"/>
              <a:t> </a:t>
            </a:r>
            <a:r>
              <a:rPr lang="en-US" dirty="0" err="1"/>
              <a:t>chiem</a:t>
            </a:r>
            <a:r>
              <a:rPr lang="en-US" dirty="0"/>
              <a:t> 8 -10%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EE571A-9079-430C-90C2-99DFC2CC8A8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9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1D377CE-5D1A-B190-EB84-244FA4DE9D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" y="0"/>
            <a:ext cx="9142376" cy="5143500"/>
          </a:xfrm>
          <a:prstGeom prst="rect">
            <a:avLst/>
          </a:prstGeom>
        </p:spPr>
      </p:pic>
      <p:sp>
        <p:nvSpPr>
          <p:cNvPr id="7" name="AutoShape 2">
            <a:extLst>
              <a:ext uri="{FF2B5EF4-FFF2-40B4-BE49-F238E27FC236}">
                <a16:creationId xmlns:a16="http://schemas.microsoft.com/office/drawing/2014/main" id="{173EF735-3BB3-A176-D7D8-47A7422447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0"/>
            <a:ext cx="9143189" cy="4152186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27432" tIns="27432" rIns="27432" bIns="27432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E0DFEAE-5E96-0A48-3D1A-732072D4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1E3CAD9-E7AB-4E26-84DB-EF5CB779DEB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F26E99D-E400-A0A4-64BE-FA7FB8FA6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9C097E4-9CA2-70E2-C2BA-176D87B5E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B48788BB-D700-9234-CF30-DD100094D797}"/>
              </a:ext>
            </a:extLst>
          </p:cNvPr>
          <p:cNvSpPr/>
          <p:nvPr userDrawn="1"/>
        </p:nvSpPr>
        <p:spPr>
          <a:xfrm>
            <a:off x="7799317" y="402982"/>
            <a:ext cx="716033" cy="50607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6" name="Freeform 22">
            <a:extLst>
              <a:ext uri="{FF2B5EF4-FFF2-40B4-BE49-F238E27FC236}">
                <a16:creationId xmlns:a16="http://schemas.microsoft.com/office/drawing/2014/main" id="{632960BA-C550-64FB-E2F5-6F9FFCD14825}"/>
              </a:ext>
            </a:extLst>
          </p:cNvPr>
          <p:cNvSpPr/>
          <p:nvPr userDrawn="1"/>
        </p:nvSpPr>
        <p:spPr>
          <a:xfrm>
            <a:off x="5282912" y="381221"/>
            <a:ext cx="889678" cy="501006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85A78E-39BC-D619-1502-EE3BB2448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605720" y="464259"/>
            <a:ext cx="854030" cy="3349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C9ED2B-2285-3FB0-260B-286C20EDC6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584" y="402983"/>
            <a:ext cx="1287493" cy="53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54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91D0BE84-C111-EC8A-640B-9806B7555A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4003993"/>
            <a:ext cx="9144000" cy="11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35B395B-4719-0701-B348-A07EAC47DA00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6" name="Picture 5" descr="A blue and green logo&#10;&#10;Description automatically generated">
            <a:extLst>
              <a:ext uri="{FF2B5EF4-FFF2-40B4-BE49-F238E27FC236}">
                <a16:creationId xmlns:a16="http://schemas.microsoft.com/office/drawing/2014/main" id="{1944A6E5-2933-549A-C12B-3D6104F9E7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58" y="70644"/>
            <a:ext cx="945715" cy="62352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0FB6E48-E469-3FE3-06B1-F59A6FD8C7FA}"/>
              </a:ext>
            </a:extLst>
          </p:cNvPr>
          <p:cNvCxnSpPr/>
          <p:nvPr userDrawn="1"/>
        </p:nvCxnSpPr>
        <p:spPr>
          <a:xfrm>
            <a:off x="684069" y="666523"/>
            <a:ext cx="7886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4E25CF7-2903-8E06-1EDE-7AB2EEB2E1AE}"/>
              </a:ext>
            </a:extLst>
          </p:cNvPr>
          <p:cNvSpPr txBox="1"/>
          <p:nvPr userDrawn="1"/>
        </p:nvSpPr>
        <p:spPr>
          <a:xfrm>
            <a:off x="1425066" y="252925"/>
            <a:ext cx="60762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dirty="0" err="1">
                <a:solidFill>
                  <a:srgbClr val="466DB0"/>
                </a:solidFill>
              </a:rPr>
              <a:t>Dự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án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Thúc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đẩy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Tiết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kiệm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năng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lượng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trong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các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ngành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công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nghiệp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Việt</a:t>
            </a:r>
            <a:r>
              <a:rPr lang="en-US" sz="1200" b="1" i="0" baseline="0" dirty="0">
                <a:solidFill>
                  <a:srgbClr val="466DB0"/>
                </a:solidFill>
              </a:rPr>
              <a:t> Nam</a:t>
            </a:r>
            <a:endParaRPr lang="en-US" sz="1200" b="1" i="0" dirty="0">
              <a:solidFill>
                <a:srgbClr val="466DB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253B702-EF3A-0EC8-5EEE-35598A357AA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911" y="85643"/>
            <a:ext cx="1427558" cy="5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0792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12DCE7BD-38A4-8DDF-3E68-99DE7F33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4003993"/>
            <a:ext cx="9144000" cy="11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132B7D-BC30-3FBA-DCDF-BC54BBD3448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8" name="Picture 7" descr="A blue and green logo&#10;&#10;Description automatically generated">
            <a:extLst>
              <a:ext uri="{FF2B5EF4-FFF2-40B4-BE49-F238E27FC236}">
                <a16:creationId xmlns:a16="http://schemas.microsoft.com/office/drawing/2014/main" id="{283760BF-5D63-CA24-2441-279DA4ABEF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58" y="70644"/>
            <a:ext cx="945715" cy="62352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453A72F-29A1-771A-BC50-7CB832644BBD}"/>
              </a:ext>
            </a:extLst>
          </p:cNvPr>
          <p:cNvCxnSpPr/>
          <p:nvPr userDrawn="1"/>
        </p:nvCxnSpPr>
        <p:spPr>
          <a:xfrm>
            <a:off x="684069" y="666523"/>
            <a:ext cx="7886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40C7DD8-4AA7-7AC8-20F8-A3FC0E8799F6}"/>
              </a:ext>
            </a:extLst>
          </p:cNvPr>
          <p:cNvSpPr txBox="1"/>
          <p:nvPr userDrawn="1"/>
        </p:nvSpPr>
        <p:spPr>
          <a:xfrm>
            <a:off x="1425066" y="252925"/>
            <a:ext cx="60762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dirty="0" err="1">
                <a:solidFill>
                  <a:srgbClr val="466DB0"/>
                </a:solidFill>
              </a:rPr>
              <a:t>Dự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án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Thúc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đẩy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Tiết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kiệm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năng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lượng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trong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các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ngành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công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nghiệp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Việt</a:t>
            </a:r>
            <a:r>
              <a:rPr lang="en-US" sz="1200" b="1" i="0" baseline="0" dirty="0">
                <a:solidFill>
                  <a:srgbClr val="466DB0"/>
                </a:solidFill>
              </a:rPr>
              <a:t> Nam</a:t>
            </a:r>
            <a:endParaRPr lang="en-US" sz="1200" b="1" i="0" dirty="0">
              <a:solidFill>
                <a:srgbClr val="466DB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D6FC29-9853-3BC7-41DB-461DE52B95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911" y="85643"/>
            <a:ext cx="1427558" cy="5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17940"/>
      </p:ext>
    </p:extLst>
  </p:cSld>
  <p:clrMapOvr>
    <a:masterClrMapping/>
  </p:clrMapOvr>
  <p:transition advClick="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CB259FFA-9A77-3EDB-0589-0114F65447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4003993"/>
            <a:ext cx="9144000" cy="11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4D9BD8E-EA14-36A8-9EB8-64822D13615D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6" name="Picture 5" descr="A blue and green logo&#10;&#10;Description automatically generated">
            <a:extLst>
              <a:ext uri="{FF2B5EF4-FFF2-40B4-BE49-F238E27FC236}">
                <a16:creationId xmlns:a16="http://schemas.microsoft.com/office/drawing/2014/main" id="{AAA6F448-284F-B398-A7AC-D699A280A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58" y="70644"/>
            <a:ext cx="945715" cy="62352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678897-0E73-227A-FDC3-FF63105994F1}"/>
              </a:ext>
            </a:extLst>
          </p:cNvPr>
          <p:cNvCxnSpPr/>
          <p:nvPr userDrawn="1"/>
        </p:nvCxnSpPr>
        <p:spPr>
          <a:xfrm>
            <a:off x="684069" y="666523"/>
            <a:ext cx="7886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5FFA328-AF66-AAFF-CE3A-DF512ABECB44}"/>
              </a:ext>
            </a:extLst>
          </p:cNvPr>
          <p:cNvSpPr txBox="1"/>
          <p:nvPr userDrawn="1"/>
        </p:nvSpPr>
        <p:spPr>
          <a:xfrm>
            <a:off x="1425066" y="252925"/>
            <a:ext cx="60762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dirty="0" err="1">
                <a:solidFill>
                  <a:srgbClr val="466DB0"/>
                </a:solidFill>
              </a:rPr>
              <a:t>Dự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án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Thúc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đẩy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Tiết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kiệm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năng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lượng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trong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các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ngành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công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nghiệp</a:t>
            </a:r>
            <a:r>
              <a:rPr lang="en-US" sz="1200" b="1" i="0" baseline="0" dirty="0">
                <a:solidFill>
                  <a:srgbClr val="466DB0"/>
                </a:solidFill>
              </a:rPr>
              <a:t> </a:t>
            </a:r>
            <a:r>
              <a:rPr lang="en-US" sz="1200" b="1" i="0" baseline="0" dirty="0" err="1">
                <a:solidFill>
                  <a:srgbClr val="466DB0"/>
                </a:solidFill>
              </a:rPr>
              <a:t>Việt</a:t>
            </a:r>
            <a:r>
              <a:rPr lang="en-US" sz="1200" b="1" i="0" baseline="0" dirty="0">
                <a:solidFill>
                  <a:srgbClr val="466DB0"/>
                </a:solidFill>
              </a:rPr>
              <a:t> Nam</a:t>
            </a:r>
            <a:endParaRPr lang="en-US" sz="1200" b="1" i="0" dirty="0">
              <a:solidFill>
                <a:srgbClr val="466DB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236643-5E98-B470-2857-C4002AB6498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911" y="85643"/>
            <a:ext cx="1427558" cy="5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9705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54C769-5B6E-5C22-9516-5D7BE462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190F5-D493-CE67-ED1B-D761BFA69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5225E-A593-BBE5-FA35-2952DE6D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12C0-D4F0-C345-96B4-1E8B918506A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30E95-9162-1956-4897-1AA052698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09E4-652E-524A-8D35-CF602AA44AA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B387C-265C-AC69-F099-BE56A993BE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10" y="4813539"/>
            <a:ext cx="1907381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0805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pos="5562" userDrawn="1">
          <p15:clr>
            <a:srgbClr val="F26B43"/>
          </p15:clr>
        </p15:guide>
        <p15:guide id="5" pos="23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0879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8" r:id="rId3"/>
    <p:sldLayoutId id="214748369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4477" y="3244318"/>
            <a:ext cx="4895144" cy="10600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</a:pP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phần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8:</a:t>
            </a:r>
          </a:p>
          <a:p>
            <a:pPr marL="0" indent="0">
              <a:spcAft>
                <a:spcPts val="600"/>
              </a:spcAft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Các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cơ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hội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tiết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kiệm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năng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điển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hình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trong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dây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chuyền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chế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biến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thủy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sản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Google Shape;46;p15">
            <a:extLst>
              <a:ext uri="{FF2B5EF4-FFF2-40B4-BE49-F238E27FC236}">
                <a16:creationId xmlns:a16="http://schemas.microsoft.com/office/drawing/2014/main" id="{82E1EEA5-A677-4194-98D6-6C3E265F0111}"/>
              </a:ext>
            </a:extLst>
          </p:cNvPr>
          <p:cNvSpPr txBox="1">
            <a:spLocks/>
          </p:cNvSpPr>
          <p:nvPr/>
        </p:nvSpPr>
        <p:spPr>
          <a:xfrm>
            <a:off x="994316" y="1482947"/>
            <a:ext cx="7155367" cy="1822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vi-VN" sz="2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KHÓA</a:t>
            </a:r>
            <a:r>
              <a:rPr lang="en" sz="2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TẬP HUẤN TIẾT KIỆM NĂNG LƯỢNG</a:t>
            </a:r>
            <a:endParaRPr lang="en-US" sz="26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7810B0-D624-6B47-388A-341FAF5816B5}"/>
              </a:ext>
            </a:extLst>
          </p:cNvPr>
          <p:cNvSpPr txBox="1"/>
          <p:nvPr/>
        </p:nvSpPr>
        <p:spPr>
          <a:xfrm>
            <a:off x="1347265" y="1270019"/>
            <a:ext cx="71553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  DỰ ÁN THÚC ĐẨY TIẾT KIỆM NĂNG LƯỢNG </a:t>
            </a:r>
          </a:p>
          <a:p>
            <a:r>
              <a:rPr lang="en-US" sz="2200" b="1" dirty="0"/>
              <a:t>TRONG CÁC NGÀNH CÔNG NGHIỆP VIỆT NAM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3E2E72-7746-5A3F-D60F-0C119131E890}"/>
              </a:ext>
            </a:extLst>
          </p:cNvPr>
          <p:cNvSpPr txBox="1"/>
          <p:nvPr/>
        </p:nvSpPr>
        <p:spPr>
          <a:xfrm>
            <a:off x="2757895" y="27347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Đối tượng: Cán bộ quản lý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84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48032" y="512737"/>
            <a:ext cx="7396119" cy="99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  <a:defRPr/>
            </a:pPr>
            <a:endParaRPr lang="en-US" sz="165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2. NHÓM GIẢI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PHÁP CHO HỆ THỐNG CẤP ĐÔNG</a:t>
            </a: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endParaRPr lang="en-US" sz="165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224390" y="1242268"/>
            <a:ext cx="4025111" cy="373910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lphaLcPeriod" startAt="3"/>
            </a:pPr>
            <a:r>
              <a:rPr lang="vi-VN" sz="1600" dirty="0"/>
              <a:t>Hạn chế các băng chuyền IQF chạy không tải, non tải.</a:t>
            </a:r>
            <a:r>
              <a:rPr lang="en-US" sz="1600" dirty="0"/>
              <a:t> </a:t>
            </a:r>
            <a:r>
              <a:rPr lang="vi-VN" sz="1600" dirty="0"/>
              <a:t>Trong trường hợp phải chạy non tải cần có giải pháp điều chỉnh năng suất hệ thống lạnh</a:t>
            </a:r>
            <a:r>
              <a:rPr lang="en-US" sz="1600" dirty="0"/>
              <a:t>:</a:t>
            </a:r>
          </a:p>
          <a:p>
            <a:pPr lvl="1" algn="just"/>
            <a:r>
              <a:rPr lang="en-US" sz="1600" dirty="0" err="1"/>
              <a:t>Đầu</a:t>
            </a:r>
            <a:r>
              <a:rPr lang="en-US" sz="1600" dirty="0"/>
              <a:t> t</a:t>
            </a:r>
            <a:r>
              <a:rPr lang="vi-VN" sz="1600" dirty="0"/>
              <a:t>ư</a:t>
            </a:r>
            <a:r>
              <a:rPr lang="en-US" sz="1600" dirty="0"/>
              <a:t> </a:t>
            </a:r>
            <a:r>
              <a:rPr lang="en-US" sz="1600" dirty="0" err="1"/>
              <a:t>hầm</a:t>
            </a:r>
            <a:r>
              <a:rPr lang="en-US" sz="1600" dirty="0"/>
              <a:t> </a:t>
            </a:r>
            <a:r>
              <a:rPr lang="en-US" sz="1600" dirty="0" err="1"/>
              <a:t>tiền</a:t>
            </a:r>
            <a:r>
              <a:rPr lang="en-US" sz="1600" dirty="0"/>
              <a:t> </a:t>
            </a:r>
            <a:r>
              <a:rPr lang="en-US" sz="1600" dirty="0" err="1"/>
              <a:t>đông</a:t>
            </a:r>
            <a:r>
              <a:rPr lang="en-US" sz="1600" dirty="0"/>
              <a:t>.</a:t>
            </a:r>
          </a:p>
          <a:p>
            <a:pPr lvl="1" algn="just"/>
            <a:r>
              <a:rPr lang="en-US" sz="1600" dirty="0" err="1"/>
              <a:t>Vận</a:t>
            </a:r>
            <a:r>
              <a:rPr lang="en-US" sz="1600" dirty="0"/>
              <a:t> </a:t>
            </a:r>
            <a:r>
              <a:rPr lang="en-US" sz="1600" dirty="0" err="1"/>
              <a:t>hành</a:t>
            </a:r>
            <a:r>
              <a:rPr lang="en-US" sz="1600" dirty="0"/>
              <a:t> </a:t>
            </a:r>
            <a:r>
              <a:rPr lang="en-US" sz="1600" dirty="0" err="1"/>
              <a:t>các</a:t>
            </a:r>
            <a:r>
              <a:rPr lang="en-US" sz="1600" dirty="0"/>
              <a:t> </a:t>
            </a:r>
            <a:r>
              <a:rPr lang="en-US" sz="1600" dirty="0" err="1"/>
              <a:t>máy</a:t>
            </a:r>
            <a:r>
              <a:rPr lang="en-US" sz="1600" dirty="0"/>
              <a:t> </a:t>
            </a:r>
            <a:r>
              <a:rPr lang="en-US" sz="1600" dirty="0" err="1"/>
              <a:t>nén</a:t>
            </a:r>
            <a:r>
              <a:rPr lang="en-US" sz="1600" dirty="0"/>
              <a:t> </a:t>
            </a:r>
            <a:r>
              <a:rPr lang="en-US" sz="1600" dirty="0" err="1"/>
              <a:t>hợp</a:t>
            </a:r>
            <a:r>
              <a:rPr lang="en-US" sz="1600" dirty="0"/>
              <a:t> </a:t>
            </a:r>
            <a:r>
              <a:rPr lang="en-US" sz="1600" dirty="0" err="1"/>
              <a:t>lý</a:t>
            </a:r>
            <a:r>
              <a:rPr lang="en-US" sz="1600" dirty="0"/>
              <a:t>.</a:t>
            </a:r>
          </a:p>
          <a:p>
            <a:pPr marL="342900" indent="-342900" algn="just">
              <a:spcBef>
                <a:spcPts val="450"/>
              </a:spcBef>
              <a:buFont typeface="+mj-lt"/>
              <a:buAutoNum type="alphaLcPeriod" startAt="3"/>
            </a:pPr>
            <a:r>
              <a:rPr lang="en-MY" sz="1600" dirty="0" err="1"/>
              <a:t>Đánh</a:t>
            </a:r>
            <a:r>
              <a:rPr lang="en-MY" sz="1600" dirty="0"/>
              <a:t> </a:t>
            </a:r>
            <a:r>
              <a:rPr lang="en-MY" sz="1600" dirty="0" err="1"/>
              <a:t>giá</a:t>
            </a:r>
            <a:r>
              <a:rPr lang="en-MY" sz="1600" dirty="0"/>
              <a:t> </a:t>
            </a:r>
            <a:r>
              <a:rPr lang="en-MY" sz="1600" dirty="0" err="1"/>
              <a:t>suất</a:t>
            </a:r>
            <a:r>
              <a:rPr lang="en-MY" sz="1600" dirty="0"/>
              <a:t> </a:t>
            </a:r>
            <a:r>
              <a:rPr lang="en-MY" sz="1600" dirty="0" err="1"/>
              <a:t>tiêu</a:t>
            </a:r>
            <a:r>
              <a:rPr lang="en-MY" sz="1600" dirty="0"/>
              <a:t> </a:t>
            </a:r>
            <a:r>
              <a:rPr lang="en-MY" sz="1600" dirty="0" err="1"/>
              <a:t>thụ</a:t>
            </a:r>
            <a:r>
              <a:rPr lang="en-MY" sz="1600" dirty="0"/>
              <a:t> </a:t>
            </a:r>
            <a:r>
              <a:rPr lang="en-MY" sz="1600" dirty="0" err="1"/>
              <a:t>điện</a:t>
            </a:r>
            <a:r>
              <a:rPr lang="en-MY" sz="1600" dirty="0"/>
              <a:t> kWh/</a:t>
            </a:r>
            <a:r>
              <a:rPr lang="en-MY" sz="1600" dirty="0" err="1"/>
              <a:t>tấn</a:t>
            </a:r>
            <a:r>
              <a:rPr lang="en-MY" sz="1600" dirty="0"/>
              <a:t> </a:t>
            </a:r>
            <a:r>
              <a:rPr lang="en-MY" sz="1600" dirty="0" err="1"/>
              <a:t>sp</a:t>
            </a:r>
            <a:r>
              <a:rPr lang="en-MY" sz="1600" dirty="0"/>
              <a:t> </a:t>
            </a:r>
            <a:r>
              <a:rPr lang="en-MY" sz="1600" dirty="0" err="1"/>
              <a:t>của</a:t>
            </a:r>
            <a:r>
              <a:rPr lang="en-MY" sz="1600" dirty="0"/>
              <a:t> </a:t>
            </a:r>
            <a:r>
              <a:rPr lang="en-MY" sz="1600" dirty="0" err="1"/>
              <a:t>từng</a:t>
            </a:r>
            <a:r>
              <a:rPr lang="en-MY" sz="1600" dirty="0"/>
              <a:t> IQF, t</a:t>
            </a:r>
            <a:r>
              <a:rPr lang="en-US" sz="1600" dirty="0" err="1"/>
              <a:t>ừng</a:t>
            </a:r>
            <a:r>
              <a:rPr lang="en-US" sz="1600" dirty="0"/>
              <a:t> </a:t>
            </a:r>
            <a:r>
              <a:rPr lang="en-MY" sz="1600" dirty="0" err="1"/>
              <a:t>tủ</a:t>
            </a:r>
            <a:r>
              <a:rPr lang="en-MY" sz="1600" dirty="0"/>
              <a:t>, </a:t>
            </a:r>
            <a:r>
              <a:rPr lang="en-MY" sz="1600" dirty="0" err="1"/>
              <a:t>từ</a:t>
            </a:r>
            <a:r>
              <a:rPr lang="en-MY" sz="1600" dirty="0"/>
              <a:t> </a:t>
            </a:r>
            <a:r>
              <a:rPr lang="en-MY" sz="1600" dirty="0" err="1"/>
              <a:t>đó</a:t>
            </a:r>
            <a:r>
              <a:rPr lang="en-MY" sz="1600" dirty="0"/>
              <a:t> </a:t>
            </a:r>
            <a:r>
              <a:rPr lang="en-MY" sz="1600" dirty="0" err="1"/>
              <a:t>có</a:t>
            </a:r>
            <a:r>
              <a:rPr lang="en-MY" sz="1600" dirty="0"/>
              <a:t> </a:t>
            </a:r>
            <a:r>
              <a:rPr lang="en-MY" sz="1600" dirty="0" err="1"/>
              <a:t>các</a:t>
            </a:r>
            <a:r>
              <a:rPr lang="en-MY" sz="1600" dirty="0"/>
              <a:t> </a:t>
            </a:r>
            <a:r>
              <a:rPr lang="en-MY" sz="1600" dirty="0" err="1"/>
              <a:t>giải</a:t>
            </a:r>
            <a:r>
              <a:rPr lang="en-MY" sz="1600" dirty="0"/>
              <a:t> </a:t>
            </a:r>
            <a:r>
              <a:rPr lang="en-MY" sz="1600" dirty="0" err="1"/>
              <a:t>pháp</a:t>
            </a:r>
            <a:r>
              <a:rPr lang="en-MY" sz="1600" dirty="0"/>
              <a:t> </a:t>
            </a:r>
            <a:r>
              <a:rPr lang="en-MY" sz="1600" dirty="0" err="1"/>
              <a:t>vận</a:t>
            </a:r>
            <a:r>
              <a:rPr lang="en-MY" sz="1600" dirty="0"/>
              <a:t> </a:t>
            </a:r>
            <a:r>
              <a:rPr lang="en-MY" sz="1600" dirty="0" err="1"/>
              <a:t>hành</a:t>
            </a:r>
            <a:r>
              <a:rPr lang="en-MY" sz="1600" dirty="0"/>
              <a:t> </a:t>
            </a:r>
            <a:r>
              <a:rPr lang="en-MY" sz="1600" dirty="0" err="1"/>
              <a:t>hợp</a:t>
            </a:r>
            <a:r>
              <a:rPr lang="en-MY" sz="1600" dirty="0"/>
              <a:t> </a:t>
            </a:r>
            <a:r>
              <a:rPr lang="en-MY" sz="1600" dirty="0" err="1"/>
              <a:t>lý</a:t>
            </a:r>
            <a:r>
              <a:rPr lang="en-MY" sz="1600" dirty="0"/>
              <a:t>.</a:t>
            </a:r>
            <a:endParaRPr lang="en-GB" sz="1600" dirty="0"/>
          </a:p>
          <a:p>
            <a:pPr marL="342900" indent="-342900" algn="just">
              <a:buFont typeface="+mj-lt"/>
              <a:buAutoNum type="alphaLcPeriod" startAt="3"/>
            </a:pPr>
            <a:endParaRPr lang="en-US" sz="1600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3"/>
            </a:pP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B26770-9496-41EA-8525-5B8C73917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980" y="2171683"/>
            <a:ext cx="2300923" cy="12942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810895-EE93-4ABF-9666-2A47B938D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8447" y="785430"/>
            <a:ext cx="2295255" cy="12942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EE29FF-2C35-475D-9D9D-3012DD7F71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932" y="3568974"/>
            <a:ext cx="2302970" cy="129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2455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210726" y="1134364"/>
            <a:ext cx="5346594" cy="4009136"/>
          </a:xfrm>
          <a:prstGeom prst="rect">
            <a:avLst/>
          </a:prstGeom>
        </p:spPr>
        <p:txBody>
          <a:bodyPr/>
          <a:lstStyle/>
          <a:p>
            <a:pPr marL="385763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vi-VN" dirty="0"/>
              <a:t>Quản lý việc sử dụng kho lạnh</a:t>
            </a:r>
            <a:endParaRPr lang="en-US" dirty="0"/>
          </a:p>
          <a:p>
            <a:pPr marL="385763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vi-VN" dirty="0"/>
              <a:t>Quản lý việc </a:t>
            </a: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hang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lạnh</a:t>
            </a:r>
            <a:endParaRPr lang="en-US" dirty="0"/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en-US" dirty="0"/>
              <a:t>C</a:t>
            </a:r>
            <a:r>
              <a:rPr lang="en-MY" dirty="0" err="1"/>
              <a:t>hia</a:t>
            </a:r>
            <a:r>
              <a:rPr lang="en-MY" dirty="0"/>
              <a:t> </a:t>
            </a:r>
            <a:r>
              <a:rPr lang="en-MY" dirty="0" err="1"/>
              <a:t>nhỏ</a:t>
            </a:r>
            <a:r>
              <a:rPr lang="en-MY" dirty="0"/>
              <a:t> </a:t>
            </a:r>
            <a:r>
              <a:rPr lang="en-MY" dirty="0" err="1"/>
              <a:t>kho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 </a:t>
            </a:r>
            <a:r>
              <a:rPr lang="en-MY" dirty="0" err="1"/>
              <a:t>nếu</a:t>
            </a:r>
            <a:r>
              <a:rPr lang="en-MY" dirty="0"/>
              <a:t> </a:t>
            </a:r>
            <a:r>
              <a:rPr lang="en-MY" dirty="0" err="1"/>
              <a:t>hệ</a:t>
            </a:r>
            <a:r>
              <a:rPr lang="en-MY" dirty="0"/>
              <a:t> </a:t>
            </a:r>
            <a:r>
              <a:rPr lang="en-MY" dirty="0" err="1"/>
              <a:t>số</a:t>
            </a:r>
            <a:r>
              <a:rPr lang="en-MY" dirty="0"/>
              <a:t> </a:t>
            </a:r>
            <a:r>
              <a:rPr lang="en-MY" dirty="0" err="1"/>
              <a:t>đầy</a:t>
            </a:r>
            <a:r>
              <a:rPr lang="en-MY" dirty="0"/>
              <a:t> </a:t>
            </a:r>
            <a:r>
              <a:rPr lang="en-MY" dirty="0" err="1"/>
              <a:t>tải</a:t>
            </a:r>
            <a:r>
              <a:rPr lang="en-MY" dirty="0"/>
              <a:t> </a:t>
            </a:r>
            <a:r>
              <a:rPr lang="en-MY" dirty="0" err="1"/>
              <a:t>thấp</a:t>
            </a:r>
            <a:endParaRPr lang="en-MY" dirty="0"/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en-MY" dirty="0"/>
              <a:t> </a:t>
            </a:r>
            <a:r>
              <a:rPr lang="en-MY" dirty="0" err="1"/>
              <a:t>Sử</a:t>
            </a:r>
            <a:r>
              <a:rPr lang="en-MY" dirty="0"/>
              <a:t> </a:t>
            </a:r>
            <a:r>
              <a:rPr lang="en-MY" dirty="0" err="1"/>
              <a:t>dụng</a:t>
            </a:r>
            <a:r>
              <a:rPr lang="en-MY" dirty="0"/>
              <a:t> </a:t>
            </a:r>
            <a:r>
              <a:rPr lang="en-MY" dirty="0" err="1"/>
              <a:t>đèn</a:t>
            </a:r>
            <a:r>
              <a:rPr lang="en-MY" dirty="0"/>
              <a:t> LED </a:t>
            </a:r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en-MY" dirty="0" err="1"/>
              <a:t>Ưu</a:t>
            </a:r>
            <a:r>
              <a:rPr lang="en-MY" dirty="0"/>
              <a:t> </a:t>
            </a:r>
            <a:r>
              <a:rPr lang="en-MY" dirty="0" err="1"/>
              <a:t>tiên</a:t>
            </a:r>
            <a:r>
              <a:rPr lang="en-MY" dirty="0"/>
              <a:t> </a:t>
            </a:r>
            <a:r>
              <a:rPr lang="en-MY" dirty="0" err="1"/>
              <a:t>xã</a:t>
            </a:r>
            <a:r>
              <a:rPr lang="en-MY" dirty="0"/>
              <a:t> </a:t>
            </a:r>
            <a:r>
              <a:rPr lang="en-MY" dirty="0" err="1"/>
              <a:t>đá</a:t>
            </a:r>
            <a:r>
              <a:rPr lang="en-MY" dirty="0"/>
              <a:t> </a:t>
            </a:r>
            <a:r>
              <a:rPr lang="en-MY" dirty="0" err="1"/>
              <a:t>vào</a:t>
            </a:r>
            <a:r>
              <a:rPr lang="en-MY" dirty="0"/>
              <a:t> </a:t>
            </a:r>
            <a:r>
              <a:rPr lang="en-MY" dirty="0" err="1"/>
              <a:t>gi</a:t>
            </a:r>
            <a:r>
              <a:rPr lang="en-US" dirty="0"/>
              <a:t>ờ </a:t>
            </a:r>
            <a:r>
              <a:rPr lang="en-US" dirty="0" err="1"/>
              <a:t>thấp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en-US" dirty="0"/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đá</a:t>
            </a:r>
            <a:r>
              <a:rPr lang="en-US" dirty="0"/>
              <a:t> </a:t>
            </a:r>
            <a:r>
              <a:rPr lang="en-US" dirty="0" err="1"/>
              <a:t>vẩy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lạnh</a:t>
            </a:r>
            <a:endParaRPr lang="en-US" dirty="0"/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cối</a:t>
            </a:r>
            <a:r>
              <a:rPr lang="en-US" dirty="0"/>
              <a:t> </a:t>
            </a:r>
            <a:r>
              <a:rPr lang="en-US" dirty="0" err="1"/>
              <a:t>đá</a:t>
            </a:r>
            <a:r>
              <a:rPr lang="en-US" dirty="0"/>
              <a:t> </a:t>
            </a:r>
            <a:r>
              <a:rPr lang="en-US" dirty="0" err="1"/>
              <a:t>vẫy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giờ</a:t>
            </a:r>
            <a:r>
              <a:rPr lang="en-US" dirty="0"/>
              <a:t> </a:t>
            </a:r>
            <a:r>
              <a:rPr lang="en-US" dirty="0" err="1"/>
              <a:t>thấp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en-US" dirty="0"/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r>
              <a:rPr lang="en-US" dirty="0" err="1"/>
              <a:t>Cấp</a:t>
            </a:r>
            <a:r>
              <a:rPr lang="en-US" dirty="0"/>
              <a:t> 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cối</a:t>
            </a:r>
            <a:r>
              <a:rPr lang="en-US" dirty="0"/>
              <a:t> </a:t>
            </a:r>
            <a:r>
              <a:rPr lang="en-US" dirty="0" err="1"/>
              <a:t>đá</a:t>
            </a:r>
            <a:r>
              <a:rPr lang="en-US" dirty="0"/>
              <a:t> </a:t>
            </a:r>
            <a:r>
              <a:rPr lang="en-US" dirty="0" err="1"/>
              <a:t>vẩy</a:t>
            </a:r>
            <a:endParaRPr lang="en-US" dirty="0"/>
          </a:p>
          <a:p>
            <a:pPr marL="428625" indent="-385763" algn="just">
              <a:spcBef>
                <a:spcPts val="600"/>
              </a:spcBef>
              <a:buFont typeface="+mj-lt"/>
              <a:buAutoNum type="romanLcPeriod"/>
            </a:pPr>
            <a:endParaRPr lang="en-US" dirty="0"/>
          </a:p>
          <a:p>
            <a:pPr algn="just">
              <a:spcBef>
                <a:spcPts val="600"/>
              </a:spcBef>
              <a:spcAft>
                <a:spcPts val="450"/>
              </a:spcAft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1BB6A8-4DC8-453B-825A-E8C4951034BC}"/>
              </a:ext>
            </a:extLst>
          </p:cNvPr>
          <p:cNvSpPr txBox="1"/>
          <p:nvPr/>
        </p:nvSpPr>
        <p:spPr>
          <a:xfrm>
            <a:off x="638920" y="650564"/>
            <a:ext cx="6490205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VẨY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EB66ED-0BB5-44E6-93B0-75360F3667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989" y="863635"/>
            <a:ext cx="2019587" cy="1347444"/>
          </a:xfrm>
          <a:prstGeom prst="rect">
            <a:avLst/>
          </a:prstGeom>
        </p:spPr>
      </p:pic>
      <p:pic>
        <p:nvPicPr>
          <p:cNvPr id="4098" name="Picture 2" descr="Image result for coi da vay">
            <a:extLst>
              <a:ext uri="{FF2B5EF4-FFF2-40B4-BE49-F238E27FC236}">
                <a16:creationId xmlns:a16="http://schemas.microsoft.com/office/drawing/2014/main" id="{DADBA855-CEBE-476E-A726-A20C60B7B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89" y="2546925"/>
            <a:ext cx="2113180" cy="208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40490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58315" y="7032402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156501" y="1394938"/>
            <a:ext cx="6830997" cy="4009136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spcBef>
                <a:spcPts val="450"/>
              </a:spcBef>
              <a:buFont typeface="+mj-lt"/>
              <a:buAutoNum type="alphaLcPeriod"/>
            </a:pPr>
            <a:r>
              <a:rPr lang="vi-VN" dirty="0"/>
              <a:t>Quản lý việc sử dụng kho lạnh</a:t>
            </a:r>
            <a:r>
              <a:rPr lang="en-US" dirty="0"/>
              <a:t>:</a:t>
            </a:r>
          </a:p>
          <a:p>
            <a:pPr lvl="1" algn="just">
              <a:spcBef>
                <a:spcPts val="450"/>
              </a:spcBef>
            </a:pPr>
            <a:r>
              <a:rPr lang="en-US" sz="1650" dirty="0"/>
              <a:t>Đ</a:t>
            </a:r>
            <a:r>
              <a:rPr lang="vi-VN" sz="1650" dirty="0"/>
              <a:t>óng cửa kho khi không có người hay xe đi qua</a:t>
            </a:r>
            <a:r>
              <a:rPr lang="en-US" sz="1650" dirty="0"/>
              <a:t>. </a:t>
            </a:r>
          </a:p>
          <a:p>
            <a:pPr lvl="1" algn="just">
              <a:spcBef>
                <a:spcPts val="450"/>
              </a:spcBef>
            </a:pPr>
            <a:r>
              <a:rPr lang="en-US" sz="1650" dirty="0"/>
              <a:t>L</a:t>
            </a:r>
            <a:r>
              <a:rPr lang="en-MY" sz="1650" dirty="0" err="1"/>
              <a:t>ắp</a:t>
            </a:r>
            <a:r>
              <a:rPr lang="en-MY" sz="1650" dirty="0"/>
              <a:t> </a:t>
            </a:r>
            <a:r>
              <a:rPr lang="en-MY" sz="1650" dirty="0" err="1"/>
              <a:t>cửa</a:t>
            </a:r>
            <a:r>
              <a:rPr lang="en-MY" sz="1650" dirty="0"/>
              <a:t> t</a:t>
            </a:r>
            <a:r>
              <a:rPr lang="en-US" sz="1650" dirty="0"/>
              <a:t>ự </a:t>
            </a:r>
            <a:r>
              <a:rPr lang="en-US" sz="1650" dirty="0" err="1"/>
              <a:t>động</a:t>
            </a:r>
            <a:r>
              <a:rPr lang="en-US" sz="1650" dirty="0"/>
              <a:t>, </a:t>
            </a:r>
            <a:r>
              <a:rPr lang="en-US" sz="1650" dirty="0" err="1"/>
              <a:t>tiềm</a:t>
            </a:r>
            <a:r>
              <a:rPr lang="en-US" sz="1650" dirty="0"/>
              <a:t> </a:t>
            </a:r>
            <a:r>
              <a:rPr lang="en-US" sz="1650" dirty="0" err="1"/>
              <a:t>năng</a:t>
            </a:r>
            <a:r>
              <a:rPr lang="en-US" sz="1650" dirty="0"/>
              <a:t> </a:t>
            </a:r>
            <a:r>
              <a:rPr lang="en-US" sz="1650" dirty="0" err="1"/>
              <a:t>tiết</a:t>
            </a:r>
            <a:r>
              <a:rPr lang="en-US" sz="1650" dirty="0"/>
              <a:t> </a:t>
            </a:r>
            <a:r>
              <a:rPr lang="en-US" sz="1650" dirty="0" err="1"/>
              <a:t>kiệm</a:t>
            </a:r>
            <a:r>
              <a:rPr lang="en-US" sz="1650" dirty="0"/>
              <a:t> </a:t>
            </a:r>
            <a:r>
              <a:rPr lang="en-US" sz="1650" dirty="0" err="1"/>
              <a:t>vào</a:t>
            </a:r>
            <a:r>
              <a:rPr lang="en-US" sz="1650" dirty="0"/>
              <a:t> </a:t>
            </a:r>
            <a:r>
              <a:rPr lang="en-US" sz="1650" dirty="0" err="1"/>
              <a:t>khoảng</a:t>
            </a:r>
            <a:r>
              <a:rPr lang="en-US" sz="1650" dirty="0"/>
              <a:t> 10% - 15% </a:t>
            </a:r>
            <a:r>
              <a:rPr lang="en-US" sz="1650" dirty="0" err="1"/>
              <a:t>tổng</a:t>
            </a:r>
            <a:r>
              <a:rPr lang="en-US" sz="1650" dirty="0"/>
              <a:t> </a:t>
            </a:r>
            <a:r>
              <a:rPr lang="en-US" sz="1650" dirty="0" err="1"/>
              <a:t>điện</a:t>
            </a:r>
            <a:r>
              <a:rPr lang="en-US" sz="1650" dirty="0"/>
              <a:t> </a:t>
            </a:r>
            <a:r>
              <a:rPr lang="en-US" sz="1650" dirty="0" err="1"/>
              <a:t>năng</a:t>
            </a:r>
            <a:r>
              <a:rPr lang="en-US" sz="1650" dirty="0"/>
              <a:t> </a:t>
            </a:r>
            <a:r>
              <a:rPr lang="en-US" sz="1650" dirty="0" err="1"/>
              <a:t>tiêu</a:t>
            </a:r>
            <a:r>
              <a:rPr lang="en-US" sz="1650" dirty="0"/>
              <a:t> </a:t>
            </a:r>
            <a:r>
              <a:rPr lang="en-US" sz="1650" dirty="0" err="1"/>
              <a:t>thụ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kho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endParaRPr lang="en-GB" sz="1650" dirty="0"/>
          </a:p>
          <a:p>
            <a:pPr marL="342900" indent="-342900" algn="just">
              <a:spcBef>
                <a:spcPts val="450"/>
              </a:spcBef>
              <a:buFont typeface="+mj-lt"/>
              <a:buAutoNum type="alphaLcPeriod"/>
            </a:pPr>
            <a:endParaRPr lang="en-US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1A297C-F73C-4742-811A-B1B89DB665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412"/>
          <a:stretch/>
        </p:blipFill>
        <p:spPr>
          <a:xfrm>
            <a:off x="1546164" y="2922688"/>
            <a:ext cx="2574821" cy="190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8DC11A-886F-4E0B-A2E1-A9BD2806F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549" y="2922688"/>
            <a:ext cx="2537901" cy="19034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1BB6A8-4DC8-453B-825A-E8C4951034BC}"/>
              </a:ext>
            </a:extLst>
          </p:cNvPr>
          <p:cNvSpPr txBox="1"/>
          <p:nvPr/>
        </p:nvSpPr>
        <p:spPr>
          <a:xfrm>
            <a:off x="811893" y="749340"/>
            <a:ext cx="6361602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VẨY</a:t>
            </a:r>
          </a:p>
        </p:txBody>
      </p:sp>
    </p:spTree>
    <p:extLst>
      <p:ext uri="{BB962C8B-B14F-4D97-AF65-F5344CB8AC3E}">
        <p14:creationId xmlns:p14="http://schemas.microsoft.com/office/powerpoint/2010/main" val="14687606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233029" y="1024796"/>
            <a:ext cx="6830997" cy="4009136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spcBef>
                <a:spcPts val="450"/>
              </a:spcBef>
              <a:buFont typeface="+mj-lt"/>
              <a:buAutoNum type="alphaLcPeriod" startAt="2"/>
            </a:pPr>
            <a:r>
              <a:rPr lang="vi-VN" dirty="0"/>
              <a:t>Quản lý việc </a:t>
            </a: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hang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: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cản</a:t>
            </a:r>
            <a:r>
              <a:rPr lang="en-US" dirty="0"/>
              <a:t> h</a:t>
            </a:r>
            <a:r>
              <a:rPr lang="vi-VN" dirty="0"/>
              <a:t>ư</a:t>
            </a:r>
            <a:r>
              <a:rPr lang="en-US" dirty="0" err="1"/>
              <a:t>ớng</a:t>
            </a:r>
            <a:r>
              <a:rPr lang="en-US" dirty="0"/>
              <a:t> </a:t>
            </a:r>
            <a:r>
              <a:rPr lang="en-US" dirty="0" err="1"/>
              <a:t>gió</a:t>
            </a:r>
            <a:r>
              <a:rPr lang="en-US" dirty="0"/>
              <a:t> </a:t>
            </a:r>
            <a:r>
              <a:rPr lang="en-US" dirty="0" err="1"/>
              <a:t>thổi</a:t>
            </a:r>
            <a:r>
              <a:rPr lang="en-US" dirty="0"/>
              <a:t> ra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dàn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.</a:t>
            </a:r>
          </a:p>
          <a:p>
            <a:pPr marL="342900" indent="-342900" algn="just">
              <a:spcBef>
                <a:spcPts val="450"/>
              </a:spcBef>
              <a:buFont typeface="+mj-lt"/>
              <a:buAutoNum type="alphaLcPeriod" startAt="2"/>
            </a:pPr>
            <a:endParaRPr lang="en-US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2"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1BB6A8-4DC8-453B-825A-E8C4951034BC}"/>
              </a:ext>
            </a:extLst>
          </p:cNvPr>
          <p:cNvSpPr txBox="1"/>
          <p:nvPr/>
        </p:nvSpPr>
        <p:spPr>
          <a:xfrm>
            <a:off x="693397" y="598654"/>
            <a:ext cx="6225123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VẪY</a:t>
            </a:r>
          </a:p>
        </p:txBody>
      </p:sp>
      <p:pic>
        <p:nvPicPr>
          <p:cNvPr id="9" name="Picture 2" descr="Figure 1. This drawing shows the inside of a cold storage unit with two evaporator coils, mounted side by side, and suspended from the ceiling.  A stack of fruit or vegetable trays sits under the coils in the center of the room.">
            <a:extLst>
              <a:ext uri="{FF2B5EF4-FFF2-40B4-BE49-F238E27FC236}">
                <a16:creationId xmlns:a16="http://schemas.microsoft.com/office/drawing/2014/main" id="{4FFBAD19-66AA-4CA5-AC6E-21A2193FE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852" y="1884103"/>
            <a:ext cx="2707779" cy="193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2.bp.blogspot.com/-s3Ne0Da3EEM/T8iISiKsO8I/AAAAAAAAADU/SQ39elLYf5I/s320/before+munters+icedry.jpg">
            <a:extLst>
              <a:ext uri="{FF2B5EF4-FFF2-40B4-BE49-F238E27FC236}">
                <a16:creationId xmlns:a16="http://schemas.microsoft.com/office/drawing/2014/main" id="{A2A1161A-D0B2-4D9B-AC65-25D74AB9AB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7" b="14477"/>
          <a:stretch/>
        </p:blipFill>
        <p:spPr bwMode="auto">
          <a:xfrm>
            <a:off x="1637870" y="1843165"/>
            <a:ext cx="2862318" cy="19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22768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95942" y="6987797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117804" y="1261082"/>
            <a:ext cx="6994184" cy="1700224"/>
          </a:xfrm>
          <a:prstGeom prst="rect">
            <a:avLst/>
          </a:prstGeom>
        </p:spPr>
        <p:txBody>
          <a:bodyPr/>
          <a:lstStyle/>
          <a:p>
            <a:pPr marL="385763" indent="-342900" algn="just">
              <a:spcBef>
                <a:spcPts val="600"/>
              </a:spcBef>
              <a:buFont typeface="+mj-lt"/>
              <a:buAutoNum type="alphaLcPeriod" startAt="3"/>
            </a:pPr>
            <a:r>
              <a:rPr lang="en-US" sz="1650" dirty="0"/>
              <a:t>C</a:t>
            </a:r>
            <a:r>
              <a:rPr lang="en-MY" sz="1650" dirty="0" err="1"/>
              <a:t>hia</a:t>
            </a:r>
            <a:r>
              <a:rPr lang="en-MY" sz="1650" dirty="0"/>
              <a:t> </a:t>
            </a:r>
            <a:r>
              <a:rPr lang="en-MY" sz="1650" dirty="0" err="1"/>
              <a:t>nhỏ</a:t>
            </a:r>
            <a:r>
              <a:rPr lang="en-MY" sz="1650" dirty="0"/>
              <a:t> </a:t>
            </a:r>
            <a:r>
              <a:rPr lang="en-MY" sz="1650" dirty="0" err="1"/>
              <a:t>kho</a:t>
            </a:r>
            <a:r>
              <a:rPr lang="en-MY" sz="1650" dirty="0"/>
              <a:t> </a:t>
            </a:r>
            <a:r>
              <a:rPr lang="en-MY" sz="1650" dirty="0" err="1"/>
              <a:t>lạnh</a:t>
            </a:r>
            <a:r>
              <a:rPr lang="en-MY" sz="1650" dirty="0"/>
              <a:t> </a:t>
            </a:r>
            <a:r>
              <a:rPr lang="en-MY" sz="1650" dirty="0" err="1"/>
              <a:t>nếu</a:t>
            </a:r>
            <a:r>
              <a:rPr lang="en-MY" sz="1650" dirty="0"/>
              <a:t> </a:t>
            </a:r>
            <a:r>
              <a:rPr lang="en-MY" sz="1650" dirty="0" err="1"/>
              <a:t>hệ</a:t>
            </a:r>
            <a:r>
              <a:rPr lang="en-MY" sz="1650" dirty="0"/>
              <a:t> </a:t>
            </a:r>
            <a:r>
              <a:rPr lang="en-MY" sz="1650" dirty="0" err="1"/>
              <a:t>số</a:t>
            </a:r>
            <a:r>
              <a:rPr lang="en-MY" sz="1650" dirty="0"/>
              <a:t> </a:t>
            </a:r>
            <a:r>
              <a:rPr lang="en-MY" sz="1650" dirty="0" err="1"/>
              <a:t>đầy</a:t>
            </a:r>
            <a:r>
              <a:rPr lang="en-MY" sz="1650" dirty="0"/>
              <a:t> </a:t>
            </a:r>
            <a:r>
              <a:rPr lang="en-MY" sz="1650" dirty="0" err="1"/>
              <a:t>tải</a:t>
            </a:r>
            <a:r>
              <a:rPr lang="en-MY" sz="1650" dirty="0"/>
              <a:t> </a:t>
            </a:r>
            <a:r>
              <a:rPr lang="en-MY" sz="1650" dirty="0" err="1"/>
              <a:t>thấp</a:t>
            </a:r>
            <a:r>
              <a:rPr lang="en-MY" sz="1650" dirty="0"/>
              <a:t>.</a:t>
            </a:r>
          </a:p>
          <a:p>
            <a:pPr marL="385763" indent="-342900" algn="just">
              <a:spcBef>
                <a:spcPts val="600"/>
              </a:spcBef>
              <a:buFont typeface="+mj-lt"/>
              <a:buAutoNum type="alphaLcPeriod" startAt="3"/>
            </a:pPr>
            <a:r>
              <a:rPr lang="en-MY" sz="1650" dirty="0"/>
              <a:t> </a:t>
            </a:r>
            <a:r>
              <a:rPr lang="en-MY" sz="1650" dirty="0" err="1"/>
              <a:t>Sử</a:t>
            </a:r>
            <a:r>
              <a:rPr lang="en-MY" sz="1650" dirty="0"/>
              <a:t> </a:t>
            </a:r>
            <a:r>
              <a:rPr lang="en-MY" sz="1650" dirty="0" err="1"/>
              <a:t>dụng</a:t>
            </a:r>
            <a:r>
              <a:rPr lang="en-MY" sz="1650" dirty="0"/>
              <a:t> </a:t>
            </a:r>
            <a:r>
              <a:rPr lang="en-MY" sz="1650" dirty="0" err="1"/>
              <a:t>đèn</a:t>
            </a:r>
            <a:r>
              <a:rPr lang="en-MY" sz="1650" dirty="0"/>
              <a:t> LED </a:t>
            </a:r>
            <a:r>
              <a:rPr lang="en-MY" sz="1650" dirty="0" err="1"/>
              <a:t>thay</a:t>
            </a:r>
            <a:r>
              <a:rPr lang="en-MY" sz="1650" dirty="0"/>
              <a:t> </a:t>
            </a:r>
            <a:r>
              <a:rPr lang="en-MY" sz="1650" dirty="0" err="1"/>
              <a:t>thế</a:t>
            </a:r>
            <a:r>
              <a:rPr lang="en-MY" sz="1650" dirty="0"/>
              <a:t> </a:t>
            </a:r>
            <a:r>
              <a:rPr lang="en-MY" sz="1650" dirty="0" err="1"/>
              <a:t>cho</a:t>
            </a:r>
            <a:r>
              <a:rPr lang="en-MY" sz="1650" dirty="0"/>
              <a:t> </a:t>
            </a:r>
            <a:r>
              <a:rPr lang="en-MY" sz="1650" dirty="0" err="1"/>
              <a:t>các</a:t>
            </a:r>
            <a:r>
              <a:rPr lang="en-MY" sz="1650" dirty="0"/>
              <a:t> </a:t>
            </a:r>
            <a:r>
              <a:rPr lang="en-MY" sz="1650" dirty="0" err="1"/>
              <a:t>đèn</a:t>
            </a:r>
            <a:r>
              <a:rPr lang="en-MY" sz="1650" dirty="0"/>
              <a:t> </a:t>
            </a:r>
            <a:r>
              <a:rPr lang="en-MY" sz="1650" dirty="0" err="1"/>
              <a:t>cao</a:t>
            </a:r>
            <a:r>
              <a:rPr lang="en-MY" sz="1650" dirty="0"/>
              <a:t> </a:t>
            </a:r>
            <a:r>
              <a:rPr lang="en-MY" sz="1650" dirty="0" err="1"/>
              <a:t>áp</a:t>
            </a:r>
            <a:r>
              <a:rPr lang="en-MY" sz="1650" dirty="0"/>
              <a:t> </a:t>
            </a:r>
            <a:r>
              <a:rPr lang="en-MY" sz="1650" dirty="0" err="1"/>
              <a:t>trong</a:t>
            </a:r>
            <a:r>
              <a:rPr lang="en-MY" sz="1650" dirty="0"/>
              <a:t> </a:t>
            </a:r>
            <a:r>
              <a:rPr lang="en-MY" sz="1650" dirty="0" err="1"/>
              <a:t>kho</a:t>
            </a:r>
            <a:r>
              <a:rPr lang="en-MY" sz="1650" dirty="0"/>
              <a:t> </a:t>
            </a:r>
            <a:r>
              <a:rPr lang="en-MY" sz="1650" dirty="0" err="1"/>
              <a:t>lạnh</a:t>
            </a:r>
            <a:endParaRPr lang="en-MY" sz="1650" dirty="0"/>
          </a:p>
          <a:p>
            <a:pPr marL="385763" indent="-342900" algn="just">
              <a:spcBef>
                <a:spcPts val="600"/>
              </a:spcBef>
              <a:buFont typeface="+mj-lt"/>
              <a:buAutoNum type="alphaLcPeriod" startAt="3"/>
            </a:pPr>
            <a:r>
              <a:rPr lang="en-MY" sz="1650" dirty="0" err="1"/>
              <a:t>Ưu</a:t>
            </a:r>
            <a:r>
              <a:rPr lang="en-MY" sz="1650" dirty="0"/>
              <a:t> </a:t>
            </a:r>
            <a:r>
              <a:rPr lang="en-MY" sz="1650" dirty="0" err="1"/>
              <a:t>tiên</a:t>
            </a:r>
            <a:r>
              <a:rPr lang="en-MY" sz="1650" dirty="0"/>
              <a:t> </a:t>
            </a:r>
            <a:r>
              <a:rPr lang="en-MY" sz="1650" dirty="0" err="1"/>
              <a:t>xã</a:t>
            </a:r>
            <a:r>
              <a:rPr lang="en-MY" sz="1650" dirty="0"/>
              <a:t> </a:t>
            </a:r>
            <a:r>
              <a:rPr lang="en-MY" sz="1650" dirty="0" err="1"/>
              <a:t>đá</a:t>
            </a:r>
            <a:r>
              <a:rPr lang="en-MY" sz="1650" dirty="0"/>
              <a:t> </a:t>
            </a:r>
            <a:r>
              <a:rPr lang="en-MY" sz="1650" dirty="0" err="1"/>
              <a:t>vào</a:t>
            </a:r>
            <a:r>
              <a:rPr lang="en-MY" sz="1650" dirty="0"/>
              <a:t> </a:t>
            </a:r>
            <a:r>
              <a:rPr lang="en-MY" sz="1650" dirty="0" err="1"/>
              <a:t>gi</a:t>
            </a:r>
            <a:r>
              <a:rPr lang="en-US" sz="1650" dirty="0"/>
              <a:t>ờ </a:t>
            </a:r>
            <a:r>
              <a:rPr lang="en-US" sz="1650" dirty="0" err="1"/>
              <a:t>thấp</a:t>
            </a:r>
            <a:r>
              <a:rPr lang="en-US" sz="1650" dirty="0"/>
              <a:t> </a:t>
            </a:r>
            <a:r>
              <a:rPr lang="en-US" sz="1650" dirty="0" err="1"/>
              <a:t>điểm</a:t>
            </a:r>
            <a:endParaRPr lang="en-GB" sz="165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6D2EF8-CFC4-4A6D-9FF0-2B9D71CD4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8127" y="2962590"/>
            <a:ext cx="2725076" cy="18233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B6D67E6-8334-45D6-B367-837642E826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1" t="47736" r="58359" b="16400"/>
          <a:stretch/>
        </p:blipFill>
        <p:spPr>
          <a:xfrm>
            <a:off x="1328767" y="2962590"/>
            <a:ext cx="2660867" cy="1823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3286BD-B6FE-43A8-9853-B1EE69D5FFB4}"/>
              </a:ext>
            </a:extLst>
          </p:cNvPr>
          <p:cNvSpPr txBox="1"/>
          <p:nvPr/>
        </p:nvSpPr>
        <p:spPr>
          <a:xfrm>
            <a:off x="815083" y="711247"/>
            <a:ext cx="6060359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VẨY</a:t>
            </a:r>
          </a:p>
        </p:txBody>
      </p:sp>
    </p:spTree>
    <p:extLst>
      <p:ext uri="{BB962C8B-B14F-4D97-AF65-F5344CB8AC3E}">
        <p14:creationId xmlns:p14="http://schemas.microsoft.com/office/powerpoint/2010/main" val="196838609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4251" y="616039"/>
            <a:ext cx="6158846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VẨY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044989" y="959981"/>
            <a:ext cx="7213776" cy="176788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buFont typeface="+mj-lt"/>
              <a:buAutoNum type="alphaLcPeriod" startAt="5"/>
            </a:pP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:</a:t>
            </a:r>
          </a:p>
          <a:p>
            <a:pPr lvl="1" algn="just">
              <a:lnSpc>
                <a:spcPct val="150000"/>
              </a:lnSpc>
              <a:spcBef>
                <a:spcPts val="600"/>
              </a:spcBef>
            </a:pPr>
            <a:r>
              <a:rPr lang="en-US" sz="1650" i="1" dirty="0"/>
              <a:t>S</a:t>
            </a:r>
            <a:r>
              <a:rPr lang="en-MY" sz="1650" i="1" dirty="0" err="1"/>
              <a:t>ản</a:t>
            </a:r>
            <a:r>
              <a:rPr lang="en-MY" sz="1650" i="1" dirty="0"/>
              <a:t> </a:t>
            </a:r>
            <a:r>
              <a:rPr lang="en-MY" sz="1650" i="1" dirty="0" err="1"/>
              <a:t>xuất</a:t>
            </a:r>
            <a:r>
              <a:rPr lang="en-MY" sz="1650" i="1" dirty="0"/>
              <a:t> </a:t>
            </a:r>
            <a:r>
              <a:rPr lang="en-MY" sz="1650" i="1" dirty="0" err="1"/>
              <a:t>nước</a:t>
            </a:r>
            <a:r>
              <a:rPr lang="en-MY" sz="1650" i="1" dirty="0"/>
              <a:t> </a:t>
            </a:r>
            <a:r>
              <a:rPr lang="en-MY" sz="1650" i="1" dirty="0" err="1"/>
              <a:t>lạnh</a:t>
            </a:r>
            <a:r>
              <a:rPr lang="en-MY" sz="1650" i="1" dirty="0"/>
              <a:t> </a:t>
            </a:r>
            <a:r>
              <a:rPr lang="en-MY" sz="1650" i="1" dirty="0" err="1"/>
              <a:t>bằng</a:t>
            </a:r>
            <a:r>
              <a:rPr lang="en-MY" sz="1650" i="1" dirty="0"/>
              <a:t> </a:t>
            </a:r>
            <a:r>
              <a:rPr lang="en-MY" sz="1650" i="1" dirty="0" err="1"/>
              <a:t>cách</a:t>
            </a:r>
            <a:r>
              <a:rPr lang="en-MY" sz="1650" i="1" dirty="0"/>
              <a:t> </a:t>
            </a:r>
            <a:r>
              <a:rPr lang="en-MY" sz="1650" i="1" dirty="0" err="1"/>
              <a:t>cho</a:t>
            </a:r>
            <a:r>
              <a:rPr lang="en-MY" sz="1650" i="1" dirty="0"/>
              <a:t> </a:t>
            </a:r>
            <a:r>
              <a:rPr lang="en-MY" sz="1650" i="1" dirty="0" err="1"/>
              <a:t>đá</a:t>
            </a:r>
            <a:r>
              <a:rPr lang="en-MY" sz="1650" i="1" dirty="0"/>
              <a:t> </a:t>
            </a:r>
            <a:r>
              <a:rPr lang="en-MY" sz="1650" i="1" dirty="0" err="1"/>
              <a:t>vẩy</a:t>
            </a:r>
            <a:r>
              <a:rPr lang="en-MY" sz="1650" i="1" dirty="0"/>
              <a:t> </a:t>
            </a:r>
            <a:r>
              <a:rPr lang="en-MY" sz="1650" i="1" dirty="0" err="1"/>
              <a:t>vào</a:t>
            </a:r>
            <a:r>
              <a:rPr lang="en-MY" sz="1650" i="1" dirty="0"/>
              <a:t> </a:t>
            </a:r>
            <a:r>
              <a:rPr lang="en-MY" sz="1650" i="1" dirty="0" err="1"/>
              <a:t>các</a:t>
            </a:r>
            <a:r>
              <a:rPr lang="en-MY" sz="1650" i="1" dirty="0"/>
              <a:t> </a:t>
            </a:r>
            <a:r>
              <a:rPr lang="en-MY" sz="1650" i="1" dirty="0" err="1"/>
              <a:t>bồn</a:t>
            </a:r>
            <a:r>
              <a:rPr lang="en-MY" sz="1650" i="1" dirty="0"/>
              <a:t> </a:t>
            </a:r>
            <a:r>
              <a:rPr lang="en-MY" sz="1650" i="1" dirty="0" err="1"/>
              <a:t>nước</a:t>
            </a:r>
            <a:r>
              <a:rPr lang="en-MY" sz="1650" i="1" dirty="0"/>
              <a:t>. </a:t>
            </a:r>
            <a:r>
              <a:rPr lang="en-MY" sz="1650" i="1" dirty="0" err="1"/>
              <a:t>Thông</a:t>
            </a:r>
            <a:r>
              <a:rPr lang="en-MY" sz="1650" i="1" dirty="0"/>
              <a:t> </a:t>
            </a:r>
            <a:r>
              <a:rPr lang="en-MY" sz="1650" i="1" dirty="0" err="1"/>
              <a:t>thường</a:t>
            </a:r>
            <a:r>
              <a:rPr lang="en-MY" sz="1650" i="1" dirty="0"/>
              <a:t>, COP </a:t>
            </a:r>
            <a:r>
              <a:rPr lang="en-MY" sz="1650" i="1" dirty="0" err="1"/>
              <a:t>của</a:t>
            </a:r>
            <a:r>
              <a:rPr lang="en-MY" sz="1650" i="1" dirty="0"/>
              <a:t> </a:t>
            </a:r>
            <a:r>
              <a:rPr lang="en-MY" sz="1650" i="1" dirty="0" err="1"/>
              <a:t>hệ</a:t>
            </a:r>
            <a:r>
              <a:rPr lang="en-MY" sz="1650" i="1" dirty="0"/>
              <a:t> </a:t>
            </a:r>
            <a:r>
              <a:rPr lang="en-MY" sz="1650" i="1" dirty="0" err="1"/>
              <a:t>thống</a:t>
            </a:r>
            <a:r>
              <a:rPr lang="en-MY" sz="1650" i="1" dirty="0"/>
              <a:t> </a:t>
            </a:r>
            <a:r>
              <a:rPr lang="en-MY" sz="1650" i="1" dirty="0" err="1"/>
              <a:t>đá</a:t>
            </a:r>
            <a:r>
              <a:rPr lang="en-MY" sz="1650" i="1" dirty="0"/>
              <a:t> </a:t>
            </a:r>
            <a:r>
              <a:rPr lang="en-MY" sz="1650" i="1" dirty="0" err="1"/>
              <a:t>vẩy</a:t>
            </a:r>
            <a:r>
              <a:rPr lang="en-MY" sz="1650" i="1" dirty="0"/>
              <a:t> </a:t>
            </a:r>
            <a:r>
              <a:rPr lang="en-MY" sz="1650" i="1" dirty="0" err="1"/>
              <a:t>sẽ</a:t>
            </a:r>
            <a:r>
              <a:rPr lang="en-MY" sz="1650" i="1" dirty="0"/>
              <a:t> </a:t>
            </a:r>
            <a:r>
              <a:rPr lang="en-MY" sz="1650" i="1" dirty="0" err="1"/>
              <a:t>thấp</a:t>
            </a:r>
            <a:r>
              <a:rPr lang="en-MY" sz="1650" i="1" dirty="0"/>
              <a:t> </a:t>
            </a:r>
            <a:r>
              <a:rPr lang="en-MY" sz="1650" i="1" dirty="0" err="1"/>
              <a:t>hơn</a:t>
            </a:r>
            <a:r>
              <a:rPr lang="en-MY" sz="1650" i="1" dirty="0"/>
              <a:t> </a:t>
            </a:r>
            <a:r>
              <a:rPr lang="en-MY" sz="1650" i="1" dirty="0" err="1"/>
              <a:t>hệ</a:t>
            </a:r>
            <a:r>
              <a:rPr lang="en-MY" sz="1650" i="1" dirty="0"/>
              <a:t> </a:t>
            </a:r>
            <a:r>
              <a:rPr lang="en-MY" sz="1650" i="1" dirty="0" err="1"/>
              <a:t>thống</a:t>
            </a:r>
            <a:r>
              <a:rPr lang="en-MY" sz="1650" i="1" dirty="0"/>
              <a:t> Chiller (</a:t>
            </a:r>
            <a:r>
              <a:rPr lang="en-MY" sz="1650" i="1" dirty="0" err="1"/>
              <a:t>nhiệt</a:t>
            </a:r>
            <a:r>
              <a:rPr lang="en-MY" sz="1650" i="1" dirty="0"/>
              <a:t> </a:t>
            </a:r>
            <a:r>
              <a:rPr lang="en-MY" sz="1650" i="1" dirty="0" err="1"/>
              <a:t>độ</a:t>
            </a:r>
            <a:r>
              <a:rPr lang="en-MY" sz="1650" i="1" dirty="0"/>
              <a:t> bay </a:t>
            </a:r>
            <a:r>
              <a:rPr lang="en-MY" sz="1650" i="1" dirty="0" err="1"/>
              <a:t>hơi</a:t>
            </a:r>
            <a:r>
              <a:rPr lang="en-MY" sz="1650" i="1" dirty="0"/>
              <a:t> </a:t>
            </a:r>
            <a:r>
              <a:rPr lang="en-MY" sz="1650" i="1" dirty="0" err="1"/>
              <a:t>của</a:t>
            </a:r>
            <a:r>
              <a:rPr lang="en-MY" sz="1650" i="1" dirty="0"/>
              <a:t> </a:t>
            </a:r>
            <a:r>
              <a:rPr lang="en-MY" sz="1650" i="1" dirty="0" err="1"/>
              <a:t>môi</a:t>
            </a:r>
            <a:r>
              <a:rPr lang="en-MY" sz="1650" i="1" dirty="0"/>
              <a:t> </a:t>
            </a:r>
            <a:r>
              <a:rPr lang="en-MY" sz="1650" i="1" dirty="0" err="1"/>
              <a:t>chất</a:t>
            </a:r>
            <a:r>
              <a:rPr lang="en-MY" sz="1650" i="1" dirty="0"/>
              <a:t> </a:t>
            </a:r>
            <a:r>
              <a:rPr lang="en-MY" sz="1650" i="1" dirty="0" err="1"/>
              <a:t>trong</a:t>
            </a:r>
            <a:r>
              <a:rPr lang="en-MY" sz="1650" i="1" dirty="0"/>
              <a:t> </a:t>
            </a:r>
            <a:r>
              <a:rPr lang="en-MY" sz="1650" i="1" dirty="0" err="1"/>
              <a:t>hệ</a:t>
            </a:r>
            <a:r>
              <a:rPr lang="en-MY" sz="1650" i="1" dirty="0"/>
              <a:t> </a:t>
            </a:r>
            <a:r>
              <a:rPr lang="en-MY" sz="1650" i="1" dirty="0" err="1"/>
              <a:t>thống</a:t>
            </a:r>
            <a:r>
              <a:rPr lang="en-MY" sz="1650" i="1" dirty="0"/>
              <a:t> </a:t>
            </a:r>
            <a:r>
              <a:rPr lang="en-MY" sz="1650" i="1" dirty="0" err="1"/>
              <a:t>đá</a:t>
            </a:r>
            <a:r>
              <a:rPr lang="en-MY" sz="1650" i="1" dirty="0"/>
              <a:t> </a:t>
            </a:r>
            <a:r>
              <a:rPr lang="en-MY" sz="1650" i="1" dirty="0" err="1"/>
              <a:t>vẩy</a:t>
            </a:r>
            <a:r>
              <a:rPr lang="en-MY" sz="1650" i="1" dirty="0"/>
              <a:t> </a:t>
            </a:r>
            <a:r>
              <a:rPr lang="en-MY" sz="1650" i="1" dirty="0" err="1"/>
              <a:t>thấp</a:t>
            </a:r>
            <a:r>
              <a:rPr lang="en-MY" sz="1650" i="1" dirty="0"/>
              <a:t> </a:t>
            </a:r>
            <a:r>
              <a:rPr lang="en-MY" sz="1650" i="1" dirty="0" err="1"/>
              <a:t>hơn</a:t>
            </a:r>
            <a:r>
              <a:rPr lang="en-MY" sz="1650" i="1" dirty="0"/>
              <a:t>). Do </a:t>
            </a:r>
            <a:r>
              <a:rPr lang="en-MY" sz="1650" i="1" dirty="0" err="1"/>
              <a:t>đó</a:t>
            </a:r>
            <a:r>
              <a:rPr lang="en-MY" sz="1650" i="1" dirty="0"/>
              <a:t>, </a:t>
            </a:r>
            <a:r>
              <a:rPr lang="en-MY" sz="1650" i="1" dirty="0" err="1"/>
              <a:t>việc</a:t>
            </a:r>
            <a:r>
              <a:rPr lang="en-MY" sz="1650" i="1" dirty="0"/>
              <a:t> </a:t>
            </a:r>
            <a:r>
              <a:rPr lang="en-MY" sz="1650" i="1" dirty="0" err="1"/>
              <a:t>sản</a:t>
            </a:r>
            <a:r>
              <a:rPr lang="en-MY" sz="1650" i="1" dirty="0"/>
              <a:t> </a:t>
            </a:r>
            <a:r>
              <a:rPr lang="en-MY" sz="1650" i="1" dirty="0" err="1"/>
              <a:t>xuất</a:t>
            </a:r>
            <a:r>
              <a:rPr lang="en-MY" sz="1650" i="1" dirty="0"/>
              <a:t> </a:t>
            </a:r>
            <a:r>
              <a:rPr lang="en-MY" sz="1650" i="1" dirty="0" err="1"/>
              <a:t>nước</a:t>
            </a:r>
            <a:r>
              <a:rPr lang="en-MY" sz="1650" i="1" dirty="0"/>
              <a:t> </a:t>
            </a:r>
            <a:r>
              <a:rPr lang="en-MY" sz="1650" i="1" dirty="0" err="1"/>
              <a:t>lạnh</a:t>
            </a:r>
            <a:r>
              <a:rPr lang="en-MY" sz="1650" i="1" dirty="0"/>
              <a:t> </a:t>
            </a:r>
            <a:r>
              <a:rPr lang="en-MY" sz="1650" i="1" dirty="0" err="1"/>
              <a:t>bằng</a:t>
            </a:r>
            <a:r>
              <a:rPr lang="en-MY" sz="1650" i="1" dirty="0"/>
              <a:t> </a:t>
            </a:r>
            <a:r>
              <a:rPr lang="en-MY" sz="1650" i="1" dirty="0" err="1"/>
              <a:t>đá</a:t>
            </a:r>
            <a:r>
              <a:rPr lang="en-MY" sz="1650" i="1" dirty="0"/>
              <a:t> </a:t>
            </a:r>
            <a:r>
              <a:rPr lang="en-MY" sz="1650" i="1" dirty="0" err="1"/>
              <a:t>vẩy</a:t>
            </a:r>
            <a:r>
              <a:rPr lang="en-MY" sz="1650" i="1" dirty="0"/>
              <a:t> </a:t>
            </a:r>
            <a:r>
              <a:rPr lang="en-MY" sz="1650" i="1" dirty="0" err="1"/>
              <a:t>sẽ</a:t>
            </a:r>
            <a:r>
              <a:rPr lang="en-MY" sz="1650" i="1" dirty="0"/>
              <a:t> </a:t>
            </a:r>
            <a:r>
              <a:rPr lang="en-MY" sz="1650" i="1" dirty="0" err="1"/>
              <a:t>kém</a:t>
            </a:r>
            <a:r>
              <a:rPr lang="en-MY" sz="1650" i="1" dirty="0"/>
              <a:t> </a:t>
            </a:r>
            <a:r>
              <a:rPr lang="en-MY" sz="1650" i="1" dirty="0" err="1"/>
              <a:t>hiệu</a:t>
            </a:r>
            <a:r>
              <a:rPr lang="en-MY" sz="1650" i="1" dirty="0"/>
              <a:t> </a:t>
            </a:r>
            <a:r>
              <a:rPr lang="en-MY" sz="1650" i="1" dirty="0" err="1"/>
              <a:t>quả</a:t>
            </a:r>
            <a:r>
              <a:rPr lang="en-MY" sz="1650" i="1" dirty="0"/>
              <a:t> </a:t>
            </a:r>
            <a:r>
              <a:rPr lang="en-MY" sz="1650" i="1" dirty="0" err="1"/>
              <a:t>hơn</a:t>
            </a:r>
            <a:r>
              <a:rPr lang="en-MY" sz="1650" i="1" dirty="0"/>
              <a:t> </a:t>
            </a:r>
            <a:r>
              <a:rPr lang="en-MY" sz="1650" i="1" dirty="0" err="1"/>
              <a:t>việc</a:t>
            </a:r>
            <a:r>
              <a:rPr lang="en-MY" sz="1650" i="1" dirty="0"/>
              <a:t> </a:t>
            </a:r>
            <a:r>
              <a:rPr lang="en-MY" sz="1650" i="1" dirty="0" err="1"/>
              <a:t>vận</a:t>
            </a:r>
            <a:r>
              <a:rPr lang="en-MY" sz="1650" i="1" dirty="0"/>
              <a:t> </a:t>
            </a:r>
            <a:r>
              <a:rPr lang="en-MY" sz="1650" i="1" dirty="0" err="1"/>
              <a:t>hành</a:t>
            </a:r>
            <a:r>
              <a:rPr lang="en-MY" sz="1650" i="1" dirty="0"/>
              <a:t> </a:t>
            </a:r>
            <a:r>
              <a:rPr lang="en-MY" sz="1650" i="1" dirty="0" err="1"/>
              <a:t>hệ</a:t>
            </a:r>
            <a:r>
              <a:rPr lang="en-MY" sz="1650" i="1" dirty="0"/>
              <a:t> </a:t>
            </a:r>
            <a:r>
              <a:rPr lang="en-MY" sz="1650" i="1" dirty="0" err="1"/>
              <a:t>thống</a:t>
            </a:r>
            <a:r>
              <a:rPr lang="en-MY" sz="1650" i="1" dirty="0"/>
              <a:t> Chiller.</a:t>
            </a:r>
            <a:endParaRPr lang="en-GB" sz="1650" i="1" dirty="0"/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Font typeface="+mj-lt"/>
              <a:buAutoNum type="alphaLcPeriod" startAt="5"/>
            </a:pPr>
            <a:endParaRPr lang="en-US" dirty="0"/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450"/>
              </a:spcAft>
              <a:buFont typeface="+mj-lt"/>
              <a:buAutoNum type="alphaLcPeriod" startAt="5"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607815-0FC1-45B3-8A46-E2901D422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531" y="2608509"/>
            <a:ext cx="2924664" cy="24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72745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41948" y="645775"/>
            <a:ext cx="6010354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VẨY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6E5BFC6-0A60-49DA-9E67-681219BA30BC}"/>
              </a:ext>
            </a:extLst>
          </p:cNvPr>
          <p:cNvSpPr txBox="1">
            <a:spLocks/>
          </p:cNvSpPr>
          <p:nvPr/>
        </p:nvSpPr>
        <p:spPr>
          <a:xfrm>
            <a:off x="890631" y="1163626"/>
            <a:ext cx="7639017" cy="17946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algn="just"/>
            <a:r>
              <a:rPr lang="en-US" sz="1650" dirty="0" err="1"/>
              <a:t>Nhu</a:t>
            </a:r>
            <a:r>
              <a:rPr lang="en-US" sz="1650" dirty="0"/>
              <a:t> </a:t>
            </a:r>
            <a:r>
              <a:rPr lang="en-US" sz="1650" dirty="0" err="1"/>
              <a:t>cầu</a:t>
            </a:r>
            <a:r>
              <a:rPr lang="en-US" sz="1650" dirty="0"/>
              <a:t> </a:t>
            </a:r>
            <a:r>
              <a:rPr lang="en-US" sz="1650" dirty="0" err="1"/>
              <a:t>sử</a:t>
            </a:r>
            <a:r>
              <a:rPr lang="en-US" sz="1650" dirty="0"/>
              <a:t> </a:t>
            </a:r>
            <a:r>
              <a:rPr lang="en-US" sz="1650" dirty="0" err="1"/>
              <a:t>dụng</a:t>
            </a:r>
            <a:r>
              <a:rPr lang="en-US" sz="1650" dirty="0"/>
              <a:t> </a:t>
            </a:r>
            <a:r>
              <a:rPr lang="en-US" sz="1650" dirty="0" err="1"/>
              <a:t>nước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nhà</a:t>
            </a:r>
            <a:r>
              <a:rPr lang="en-US" sz="1650" dirty="0"/>
              <a:t> </a:t>
            </a: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</a:t>
            </a:r>
            <a:r>
              <a:rPr lang="en-US" sz="1650" dirty="0" err="1"/>
              <a:t>khoảng</a:t>
            </a:r>
            <a:r>
              <a:rPr lang="en-US" sz="1650" dirty="0"/>
              <a:t> 60 m</a:t>
            </a:r>
            <a:r>
              <a:rPr lang="en-US" sz="1650" baseline="30000" dirty="0"/>
              <a:t>3</a:t>
            </a:r>
            <a:r>
              <a:rPr lang="en-US" sz="1650" dirty="0"/>
              <a:t>/</a:t>
            </a:r>
            <a:r>
              <a:rPr lang="en-US" sz="1650" dirty="0" err="1"/>
              <a:t>ngày</a:t>
            </a:r>
            <a:r>
              <a:rPr lang="en-US" sz="1650" dirty="0"/>
              <a:t>,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nước</a:t>
            </a:r>
            <a:r>
              <a:rPr lang="en-US" sz="1650" dirty="0"/>
              <a:t> </a:t>
            </a:r>
            <a:r>
              <a:rPr lang="en-US" sz="1650" dirty="0" err="1"/>
              <a:t>cấp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27 </a:t>
            </a:r>
            <a:r>
              <a:rPr lang="en-US" sz="1650" baseline="30000" dirty="0" err="1"/>
              <a:t>o</a:t>
            </a:r>
            <a:r>
              <a:rPr lang="en-US" sz="1650" dirty="0" err="1"/>
              <a:t>C</a:t>
            </a:r>
            <a:r>
              <a:rPr lang="en-US" sz="1650" dirty="0"/>
              <a:t>,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nước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5 </a:t>
            </a:r>
            <a:r>
              <a:rPr lang="en-US" sz="1650" baseline="30000" dirty="0" err="1"/>
              <a:t>o</a:t>
            </a:r>
            <a:r>
              <a:rPr lang="en-US" sz="1650" dirty="0" err="1"/>
              <a:t>C.</a:t>
            </a:r>
            <a:r>
              <a:rPr lang="en-US" sz="1650" dirty="0"/>
              <a:t> </a:t>
            </a:r>
            <a:r>
              <a:rPr lang="en-US" sz="1650" dirty="0" err="1"/>
              <a:t>Trong</a:t>
            </a:r>
            <a:r>
              <a:rPr lang="en-US" sz="1650" dirty="0"/>
              <a:t> </a:t>
            </a:r>
            <a:r>
              <a:rPr lang="en-US" sz="1650" dirty="0" err="1"/>
              <a:t>trường</a:t>
            </a:r>
            <a:r>
              <a:rPr lang="en-US" sz="1650" dirty="0"/>
              <a:t> </a:t>
            </a:r>
            <a:r>
              <a:rPr lang="en-US" sz="1650" dirty="0" err="1"/>
              <a:t>hợp</a:t>
            </a:r>
            <a:r>
              <a:rPr lang="en-US" sz="1650" dirty="0"/>
              <a:t> </a:t>
            </a:r>
            <a:r>
              <a:rPr lang="en-US" sz="1650" dirty="0" err="1"/>
              <a:t>này</a:t>
            </a:r>
            <a:r>
              <a:rPr lang="en-US" sz="1650" dirty="0"/>
              <a:t> </a:t>
            </a:r>
            <a:r>
              <a:rPr lang="en-US" sz="1650" dirty="0" err="1"/>
              <a:t>nhà</a:t>
            </a:r>
            <a:r>
              <a:rPr lang="en-US" sz="1650" dirty="0"/>
              <a:t> </a:t>
            </a: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tiết</a:t>
            </a:r>
            <a:r>
              <a:rPr lang="en-US" sz="1650" dirty="0"/>
              <a:t> </a:t>
            </a:r>
            <a:r>
              <a:rPr lang="en-US" sz="1650" dirty="0" err="1"/>
              <a:t>kiệm</a:t>
            </a:r>
            <a:r>
              <a:rPr lang="en-US" sz="1650" dirty="0"/>
              <a:t> </a:t>
            </a:r>
            <a:r>
              <a:rPr lang="en-US" sz="1650" dirty="0" err="1"/>
              <a:t>được</a:t>
            </a:r>
            <a:r>
              <a:rPr lang="en-US" sz="1650" dirty="0"/>
              <a:t> </a:t>
            </a:r>
            <a:r>
              <a:rPr lang="en-US" sz="1650" dirty="0" err="1"/>
              <a:t>một</a:t>
            </a:r>
            <a:r>
              <a:rPr lang="en-US" sz="1650" dirty="0"/>
              <a:t> </a:t>
            </a:r>
            <a:r>
              <a:rPr lang="en-US" sz="1650" dirty="0" err="1"/>
              <a:t>năm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</a:t>
            </a:r>
            <a:r>
              <a:rPr lang="en-MY" sz="1650" dirty="0"/>
              <a:t>266</a:t>
            </a:r>
            <a:r>
              <a:rPr lang="en-US" sz="1650" dirty="0"/>
              <a:t> </a:t>
            </a:r>
            <a:r>
              <a:rPr lang="en-US" sz="1650" dirty="0" err="1"/>
              <a:t>triệu</a:t>
            </a:r>
            <a:r>
              <a:rPr lang="en-US" sz="1650" dirty="0"/>
              <a:t> </a:t>
            </a:r>
            <a:r>
              <a:rPr lang="en-US" sz="1650" dirty="0" err="1"/>
              <a:t>đồng</a:t>
            </a:r>
            <a:r>
              <a:rPr lang="en-US" sz="1650" dirty="0"/>
              <a:t> </a:t>
            </a:r>
            <a:r>
              <a:rPr lang="en-US" sz="1650" dirty="0" err="1"/>
              <a:t>cho</a:t>
            </a:r>
            <a:r>
              <a:rPr lang="en-US" sz="1650" dirty="0"/>
              <a:t> </a:t>
            </a:r>
            <a:r>
              <a:rPr lang="en-US" sz="1650" dirty="0" err="1"/>
              <a:t>việc</a:t>
            </a:r>
            <a:r>
              <a:rPr lang="en-US" sz="1650" dirty="0"/>
              <a:t> </a:t>
            </a:r>
            <a:r>
              <a:rPr lang="en-US" sz="1650" dirty="0" err="1"/>
              <a:t>sản</a:t>
            </a:r>
            <a:r>
              <a:rPr lang="en-US" sz="1650" dirty="0"/>
              <a:t> </a:t>
            </a:r>
            <a:r>
              <a:rPr lang="en-US" sz="1650" dirty="0" err="1"/>
              <a:t>xuất</a:t>
            </a:r>
            <a:r>
              <a:rPr lang="en-US" sz="1650" dirty="0"/>
              <a:t> </a:t>
            </a:r>
            <a:r>
              <a:rPr lang="en-US" sz="1650" dirty="0" err="1"/>
              <a:t>đá</a:t>
            </a:r>
            <a:r>
              <a:rPr lang="en-US" sz="1650" dirty="0"/>
              <a:t> </a:t>
            </a:r>
            <a:r>
              <a:rPr lang="en-US" sz="1650" dirty="0" err="1"/>
              <a:t>vẩy</a:t>
            </a:r>
            <a:r>
              <a:rPr lang="en-US" sz="1650" dirty="0"/>
              <a:t>. </a:t>
            </a:r>
          </a:p>
          <a:p>
            <a:pPr algn="just"/>
            <a:r>
              <a:rPr lang="en-US" sz="1650" dirty="0"/>
              <a:t>Chi </a:t>
            </a:r>
            <a:r>
              <a:rPr lang="en-US" sz="1650" dirty="0" err="1"/>
              <a:t>phí</a:t>
            </a:r>
            <a:r>
              <a:rPr lang="en-US" sz="1650" dirty="0"/>
              <a:t> </a:t>
            </a:r>
            <a:r>
              <a:rPr lang="en-US" sz="1650" dirty="0" err="1"/>
              <a:t>tiết</a:t>
            </a:r>
            <a:r>
              <a:rPr lang="en-US" sz="1650" dirty="0"/>
              <a:t> </a:t>
            </a:r>
            <a:r>
              <a:rPr lang="en-US" sz="1650" dirty="0" err="1"/>
              <a:t>kiệm</a:t>
            </a:r>
            <a:r>
              <a:rPr lang="en-US" sz="1650" dirty="0"/>
              <a:t> </a:t>
            </a:r>
            <a:r>
              <a:rPr lang="en-US" sz="1650" dirty="0" err="1"/>
              <a:t>càng</a:t>
            </a:r>
            <a:r>
              <a:rPr lang="en-US" sz="1650" dirty="0"/>
              <a:t> </a:t>
            </a:r>
            <a:r>
              <a:rPr lang="en-US" sz="1650" dirty="0" err="1"/>
              <a:t>cao</a:t>
            </a:r>
            <a:r>
              <a:rPr lang="en-US" sz="1650" dirty="0"/>
              <a:t> </a:t>
            </a:r>
            <a:r>
              <a:rPr lang="en-US" sz="1650" dirty="0" err="1"/>
              <a:t>khi</a:t>
            </a:r>
            <a:r>
              <a:rPr lang="en-US" sz="1650" dirty="0"/>
              <a:t> </a:t>
            </a:r>
            <a:r>
              <a:rPr lang="en-US" sz="1650" dirty="0" err="1"/>
              <a:t>nhu</a:t>
            </a:r>
            <a:r>
              <a:rPr lang="en-US" sz="1650" dirty="0"/>
              <a:t> </a:t>
            </a:r>
            <a:r>
              <a:rPr lang="en-US" sz="1650" dirty="0" err="1"/>
              <a:t>cầu</a:t>
            </a:r>
            <a:r>
              <a:rPr lang="en-US" sz="1650" dirty="0"/>
              <a:t> </a:t>
            </a:r>
            <a:r>
              <a:rPr lang="en-US" sz="1650" dirty="0" err="1"/>
              <a:t>sử</a:t>
            </a:r>
            <a:r>
              <a:rPr lang="en-US" sz="1650" dirty="0"/>
              <a:t> </a:t>
            </a:r>
            <a:r>
              <a:rPr lang="en-US" sz="1650" dirty="0" err="1"/>
              <a:t>dụng</a:t>
            </a:r>
            <a:r>
              <a:rPr lang="en-US" sz="1650" dirty="0"/>
              <a:t> </a:t>
            </a:r>
            <a:r>
              <a:rPr lang="en-US" sz="1650" dirty="0" err="1"/>
              <a:t>nước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nhà</a:t>
            </a:r>
            <a:r>
              <a:rPr lang="en-US" sz="1650" dirty="0"/>
              <a:t> </a:t>
            </a: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càng</a:t>
            </a:r>
            <a:r>
              <a:rPr lang="en-US" sz="1650" dirty="0"/>
              <a:t> </a:t>
            </a:r>
            <a:r>
              <a:rPr lang="en-US" sz="1650" dirty="0" err="1"/>
              <a:t>lớn</a:t>
            </a:r>
            <a:r>
              <a:rPr lang="en-US" sz="1650" dirty="0"/>
              <a:t>.</a:t>
            </a:r>
            <a:endParaRPr lang="en-GB" sz="1650" dirty="0"/>
          </a:p>
          <a:p>
            <a:pPr marL="0" indent="0" algn="just">
              <a:buNone/>
            </a:pPr>
            <a:endParaRPr lang="en-US" sz="1650" dirty="0"/>
          </a:p>
          <a:p>
            <a:pPr marL="0" indent="0" algn="just">
              <a:buNone/>
            </a:pPr>
            <a:endParaRPr lang="en-US" sz="1650" dirty="0"/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endParaRPr lang="en-US" altLang="en-US" sz="1650" dirty="0">
              <a:ea typeface="ＭＳ Ｐゴシック" panose="020B0600070205080204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63DE44B-6BC5-46EF-A820-C78FB4AFE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375" y="2722611"/>
            <a:ext cx="3169706" cy="237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82348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777" y="720117"/>
            <a:ext cx="6669741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3. NHÓM GIẢI PHÁP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CHO KHO LẠNH VÀ ĐÁ VẪY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AF6C448-EFD9-440D-BD23-F2ECE74502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90630" y="1281376"/>
            <a:ext cx="6669741" cy="1593177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buFont typeface="+mj-lt"/>
              <a:buAutoNum type="alphaLcPeriod" startAt="6"/>
            </a:pP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cối</a:t>
            </a:r>
            <a:r>
              <a:rPr lang="en-US" dirty="0"/>
              <a:t> </a:t>
            </a:r>
            <a:r>
              <a:rPr lang="en-US" dirty="0" err="1"/>
              <a:t>đá</a:t>
            </a:r>
            <a:r>
              <a:rPr lang="en-US" dirty="0"/>
              <a:t> </a:t>
            </a:r>
            <a:r>
              <a:rPr lang="en-US" dirty="0" err="1"/>
              <a:t>vẫy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giờ</a:t>
            </a:r>
            <a:r>
              <a:rPr lang="en-US" dirty="0"/>
              <a:t> </a:t>
            </a:r>
            <a:r>
              <a:rPr lang="en-US" dirty="0" err="1"/>
              <a:t>thấp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: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tiết</a:t>
            </a:r>
            <a:r>
              <a:rPr lang="en-US" dirty="0"/>
              <a:t> </a:t>
            </a:r>
            <a:r>
              <a:rPr lang="en-US" dirty="0" err="1"/>
              <a:t>kiệm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l</a:t>
            </a:r>
            <a:r>
              <a:rPr lang="vi-VN" dirty="0"/>
              <a:t>ư</a:t>
            </a:r>
            <a:r>
              <a:rPr lang="en-US" dirty="0" err="1"/>
              <a:t>ợng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tiết</a:t>
            </a:r>
            <a:r>
              <a:rPr lang="en-US" dirty="0"/>
              <a:t> </a:t>
            </a:r>
            <a:r>
              <a:rPr lang="en-US" dirty="0" err="1"/>
              <a:t>kiệm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l</a:t>
            </a:r>
            <a:r>
              <a:rPr lang="vi-VN" dirty="0"/>
              <a:t>ư</a:t>
            </a:r>
            <a:r>
              <a:rPr lang="en-US" dirty="0" err="1"/>
              <a:t>ợng</a:t>
            </a:r>
            <a:endParaRPr lang="en-US" dirty="0"/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Font typeface="+mj-lt"/>
              <a:buAutoNum type="alphaLcPeriod" startAt="6"/>
            </a:pPr>
            <a:r>
              <a:rPr lang="en-US" dirty="0" err="1"/>
              <a:t>Cấp</a:t>
            </a:r>
            <a:r>
              <a:rPr lang="en-US" dirty="0"/>
              <a:t> 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cối</a:t>
            </a:r>
            <a:r>
              <a:rPr lang="en-US" dirty="0"/>
              <a:t> </a:t>
            </a:r>
            <a:r>
              <a:rPr lang="en-US" dirty="0" err="1"/>
              <a:t>đá</a:t>
            </a:r>
            <a:r>
              <a:rPr lang="en-US" dirty="0"/>
              <a:t> </a:t>
            </a:r>
            <a:r>
              <a:rPr lang="en-US" dirty="0" err="1"/>
              <a:t>vẩy</a:t>
            </a:r>
            <a:endParaRPr lang="en-US" dirty="0"/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endParaRPr lang="en-US" dirty="0"/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Font typeface="+mj-lt"/>
              <a:buAutoNum type="alphaLcPeriod" startAt="6"/>
            </a:pPr>
            <a:endParaRPr lang="en-US" dirty="0"/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450"/>
              </a:spcAft>
              <a:buFont typeface="+mj-lt"/>
              <a:buAutoNum type="alphaLcPeriod" startAt="6"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8A7ABD4-E732-4885-8D0B-77593DE53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1348" y="2480543"/>
            <a:ext cx="2730594" cy="263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2539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98104" y="663179"/>
            <a:ext cx="4911843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4. NHÓM GIẢI PH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Á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MÁY NÉN LẠNH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80601" y="1176199"/>
            <a:ext cx="6777753" cy="3658097"/>
          </a:xfrm>
          <a:prstGeom prst="rect">
            <a:avLst/>
          </a:prstGeom>
        </p:spPr>
        <p:txBody>
          <a:bodyPr/>
          <a:lstStyle/>
          <a:p>
            <a:pPr marL="385763" indent="-385763" algn="just">
              <a:spcBef>
                <a:spcPts val="450"/>
              </a:spcBef>
              <a:spcAft>
                <a:spcPts val="450"/>
              </a:spcAft>
              <a:buFont typeface="+mj-lt"/>
              <a:buAutoNum type="romanLcPeriod"/>
            </a:pPr>
            <a:r>
              <a:rPr lang="vi-VN" dirty="0"/>
              <a:t>Lắp biến tần cho máy nén trong trường hợp cần thiết</a:t>
            </a:r>
            <a:r>
              <a:rPr lang="en-US" dirty="0"/>
              <a:t>.</a:t>
            </a:r>
          </a:p>
          <a:p>
            <a:pPr marL="385763" indent="-385763" algn="just">
              <a:spcBef>
                <a:spcPts val="450"/>
              </a:spcBef>
              <a:spcAft>
                <a:spcPts val="450"/>
              </a:spcAft>
              <a:buFont typeface="+mj-lt"/>
              <a:buAutoNum type="romanLcPeriod"/>
            </a:pPr>
            <a:r>
              <a:rPr lang="vi-VN" dirty="0"/>
              <a:t>Thay máy nén có hiệu suất thấp bằng máy nén có hiệu suất cao hơn</a:t>
            </a:r>
            <a:r>
              <a:rPr lang="en-US" dirty="0"/>
              <a:t>.</a:t>
            </a:r>
          </a:p>
          <a:p>
            <a:pPr marL="385763" indent="-385763" algn="just">
              <a:spcBef>
                <a:spcPts val="450"/>
              </a:spcBef>
              <a:spcAft>
                <a:spcPts val="450"/>
              </a:spcAft>
              <a:buFont typeface="+mj-lt"/>
              <a:buAutoNum type="romanLcPeriod"/>
            </a:pPr>
            <a:r>
              <a:rPr lang="vi-VN" dirty="0"/>
              <a:t>Không để các máy nén chạy non tải</a:t>
            </a:r>
            <a:endParaRPr lang="en-US" dirty="0"/>
          </a:p>
          <a:p>
            <a:pPr marL="385763" indent="-385763" algn="just">
              <a:spcBef>
                <a:spcPts val="450"/>
              </a:spcBef>
              <a:spcAft>
                <a:spcPts val="450"/>
              </a:spcAft>
              <a:buFont typeface="+mj-lt"/>
              <a:buAutoNum type="romanLcPeriod"/>
            </a:pPr>
            <a:endParaRPr lang="en-US" dirty="0"/>
          </a:p>
          <a:p>
            <a:pPr marL="685800" lvl="1" indent="-385763" algn="just">
              <a:spcBef>
                <a:spcPts val="450"/>
              </a:spcBef>
              <a:spcAft>
                <a:spcPts val="450"/>
              </a:spcAft>
              <a:buFont typeface="+mj-lt"/>
              <a:buAutoNum type="romanLcPeriod"/>
            </a:pPr>
            <a:endParaRPr lang="en-US" dirty="0"/>
          </a:p>
          <a:p>
            <a:pPr marL="385763" indent="-385763" algn="just">
              <a:spcBef>
                <a:spcPts val="450"/>
              </a:spcBef>
              <a:spcAft>
                <a:spcPts val="450"/>
              </a:spcAft>
              <a:buFont typeface="+mj-lt"/>
              <a:buAutoNum type="romanLcPeriod"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28D7D2-82FF-4090-A4DB-4E4FFA34C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047" y="2415447"/>
            <a:ext cx="2567796" cy="1925848"/>
          </a:xfrm>
          <a:prstGeom prst="rect">
            <a:avLst/>
          </a:prstGeom>
        </p:spPr>
      </p:pic>
      <p:pic>
        <p:nvPicPr>
          <p:cNvPr id="8" name="Picture 7" descr="C:\Users\ADMIN\AppData\Local\Microsoft\Windows\INetCacheContent.Word\IMG_3854.jpg">
            <a:extLst>
              <a:ext uri="{FF2B5EF4-FFF2-40B4-BE49-F238E27FC236}">
                <a16:creationId xmlns:a16="http://schemas.microsoft.com/office/drawing/2014/main" id="{7FE27930-6A7B-4AD6-994B-B418C8CE89E0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103"/>
          <a:stretch/>
        </p:blipFill>
        <p:spPr bwMode="auto">
          <a:xfrm>
            <a:off x="4992953" y="2395428"/>
            <a:ext cx="2567796" cy="19258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623683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95351" y="691696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4. NHÓM GIẢI PH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Á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MÁY NÉN LẠNH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42408" y="1233355"/>
            <a:ext cx="5499023" cy="365809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/>
            </a:pPr>
            <a:r>
              <a:rPr lang="vi-VN" sz="1650" dirty="0"/>
              <a:t>Lắp biến tần cho máy nén trong trường hợp cần thiết</a:t>
            </a:r>
            <a:r>
              <a:rPr lang="en-US" sz="1650" dirty="0"/>
              <a:t>:</a:t>
            </a:r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hiện</a:t>
            </a:r>
            <a:r>
              <a:rPr lang="en-US" sz="1650" dirty="0"/>
              <a:t> </a:t>
            </a:r>
            <a:r>
              <a:rPr lang="en-US" sz="1650" dirty="0" err="1"/>
              <a:t>có</a:t>
            </a:r>
            <a:r>
              <a:rPr lang="en-US" sz="1650" dirty="0"/>
              <a:t> </a:t>
            </a:r>
            <a:r>
              <a:rPr lang="en-US" sz="1650" dirty="0" err="1"/>
              <a:t>đã</a:t>
            </a:r>
            <a:r>
              <a:rPr lang="en-US" sz="1650" dirty="0"/>
              <a:t> </a:t>
            </a:r>
            <a:r>
              <a:rPr lang="en-US" sz="1650" dirty="0" err="1"/>
              <a:t>cũ</a:t>
            </a:r>
            <a:r>
              <a:rPr lang="en-US" sz="1650" dirty="0"/>
              <a:t> </a:t>
            </a:r>
            <a:r>
              <a:rPr lang="en-US" sz="1650" dirty="0" err="1"/>
              <a:t>và</a:t>
            </a:r>
            <a:r>
              <a:rPr lang="en-US" sz="1650" dirty="0"/>
              <a:t> </a:t>
            </a:r>
            <a:r>
              <a:rPr lang="en-US" sz="1650" dirty="0" err="1"/>
              <a:t>được</a:t>
            </a:r>
            <a:r>
              <a:rPr lang="en-US" sz="1650" dirty="0"/>
              <a:t> </a:t>
            </a:r>
            <a:r>
              <a:rPr lang="en-US" sz="1650" dirty="0" err="1"/>
              <a:t>lắp</a:t>
            </a:r>
            <a:r>
              <a:rPr lang="en-US" sz="1650" dirty="0"/>
              <a:t> </a:t>
            </a: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</a:t>
            </a:r>
            <a:r>
              <a:rPr lang="en-US" sz="1650" dirty="0" err="1"/>
              <a:t>điều</a:t>
            </a:r>
            <a:r>
              <a:rPr lang="en-US" sz="1650" dirty="0"/>
              <a:t> </a:t>
            </a:r>
            <a:r>
              <a:rPr lang="en-US" sz="1650" dirty="0" err="1"/>
              <a:t>khiển</a:t>
            </a:r>
            <a:r>
              <a:rPr lang="en-US" sz="1650" dirty="0"/>
              <a:t> </a:t>
            </a:r>
            <a:r>
              <a:rPr lang="en-US" sz="1650" dirty="0" err="1"/>
              <a:t>bằng</a:t>
            </a:r>
            <a:r>
              <a:rPr lang="en-US" sz="1650" dirty="0"/>
              <a:t> </a:t>
            </a:r>
            <a:r>
              <a:rPr lang="en-US" sz="1650" dirty="0" err="1"/>
              <a:t>tay</a:t>
            </a:r>
            <a:r>
              <a:rPr lang="en-US" sz="1650" dirty="0"/>
              <a:t>.</a:t>
            </a:r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đã</a:t>
            </a:r>
            <a:r>
              <a:rPr lang="en-US" sz="1650" dirty="0"/>
              <a:t> </a:t>
            </a:r>
            <a:r>
              <a:rPr lang="en-US" sz="1650" dirty="0" err="1"/>
              <a:t>thay</a:t>
            </a:r>
            <a:r>
              <a:rPr lang="en-US" sz="1650" dirty="0"/>
              <a:t> </a:t>
            </a:r>
            <a:r>
              <a:rPr lang="en-US" sz="1650" dirty="0" err="1"/>
              <a:t>đổi</a:t>
            </a:r>
            <a:r>
              <a:rPr lang="en-US" sz="1650" dirty="0"/>
              <a:t> so </a:t>
            </a:r>
            <a:r>
              <a:rPr lang="en-US" sz="1650" dirty="0" err="1"/>
              <a:t>với</a:t>
            </a:r>
            <a:r>
              <a:rPr lang="en-US" sz="1650" dirty="0"/>
              <a:t> </a:t>
            </a:r>
            <a:r>
              <a:rPr lang="en-US" sz="1650" dirty="0" err="1"/>
              <a:t>thiết</a:t>
            </a:r>
            <a:r>
              <a:rPr lang="en-US" sz="1650" dirty="0"/>
              <a:t> </a:t>
            </a:r>
            <a:r>
              <a:rPr lang="en-US" sz="1650" dirty="0" err="1"/>
              <a:t>kế</a:t>
            </a:r>
            <a:r>
              <a:rPr lang="en-US" sz="1650" dirty="0"/>
              <a:t> ban </a:t>
            </a:r>
            <a:r>
              <a:rPr lang="en-US" sz="1650" dirty="0" err="1"/>
              <a:t>đầu</a:t>
            </a:r>
            <a:r>
              <a:rPr lang="en-US" sz="1650" dirty="0"/>
              <a:t> (</a:t>
            </a:r>
            <a:r>
              <a:rPr lang="en-US" sz="1650" dirty="0" err="1"/>
              <a:t>nhiều</a:t>
            </a:r>
            <a:r>
              <a:rPr lang="en-US" sz="1650" dirty="0"/>
              <a:t> </a:t>
            </a:r>
            <a:r>
              <a:rPr lang="vi-VN" sz="1650" dirty="0"/>
              <a:t>tổ máy nén lạnh </a:t>
            </a:r>
            <a:r>
              <a:rPr lang="en-US" sz="1650" dirty="0" err="1"/>
              <a:t>hơn</a:t>
            </a:r>
            <a:r>
              <a:rPr lang="en-US" sz="1650" dirty="0"/>
              <a:t>).</a:t>
            </a:r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nén</a:t>
            </a:r>
            <a:r>
              <a:rPr lang="en-US" sz="1650" dirty="0"/>
              <a:t> </a:t>
            </a:r>
            <a:r>
              <a:rPr lang="vi-VN" sz="1650" dirty="0"/>
              <a:t>lạnh</a:t>
            </a:r>
            <a:r>
              <a:rPr lang="en-US" sz="1650" dirty="0"/>
              <a:t> </a:t>
            </a:r>
            <a:r>
              <a:rPr lang="en-US" sz="1650" dirty="0" err="1"/>
              <a:t>được</a:t>
            </a:r>
            <a:r>
              <a:rPr lang="en-US" sz="1650" dirty="0"/>
              <a:t> </a:t>
            </a:r>
            <a:r>
              <a:rPr lang="en-US" sz="1650" dirty="0" err="1"/>
              <a:t>điều</a:t>
            </a:r>
            <a:r>
              <a:rPr lang="en-US" sz="1650" dirty="0"/>
              <a:t> </a:t>
            </a:r>
            <a:r>
              <a:rPr lang="en-US" sz="1650" dirty="0" err="1"/>
              <a:t>khiển</a:t>
            </a:r>
            <a:r>
              <a:rPr lang="en-US" sz="1650" dirty="0"/>
              <a:t> </a:t>
            </a:r>
            <a:r>
              <a:rPr lang="en-US" sz="1650" dirty="0" err="1"/>
              <a:t>tắt</a:t>
            </a:r>
            <a:r>
              <a:rPr lang="en-US" sz="1650" dirty="0"/>
              <a:t>/</a:t>
            </a:r>
            <a:r>
              <a:rPr lang="en-US" sz="1650" dirty="0" err="1"/>
              <a:t>bật</a:t>
            </a:r>
            <a:r>
              <a:rPr lang="en-US" sz="1650" dirty="0"/>
              <a:t> </a:t>
            </a:r>
            <a:r>
              <a:rPr lang="en-US" sz="1650" dirty="0" err="1"/>
              <a:t>hoặc</a:t>
            </a:r>
            <a:r>
              <a:rPr lang="en-US" sz="1650" dirty="0"/>
              <a:t> </a:t>
            </a:r>
            <a:r>
              <a:rPr lang="en-US" sz="1650" dirty="0" err="1"/>
              <a:t>điều</a:t>
            </a:r>
            <a:r>
              <a:rPr lang="en-US" sz="1650" dirty="0"/>
              <a:t> </a:t>
            </a:r>
            <a:r>
              <a:rPr lang="en-US" sz="1650" dirty="0" err="1"/>
              <a:t>khiển</a:t>
            </a:r>
            <a:r>
              <a:rPr lang="en-US" sz="1650" dirty="0"/>
              <a:t> </a:t>
            </a:r>
            <a:r>
              <a:rPr lang="en-US" sz="1650" dirty="0" err="1"/>
              <a:t>bằng</a:t>
            </a:r>
            <a:r>
              <a:rPr lang="en-US" sz="1650" dirty="0"/>
              <a:t> </a:t>
            </a:r>
            <a:r>
              <a:rPr lang="en-US" sz="1650" dirty="0" err="1"/>
              <a:t>tay</a:t>
            </a:r>
            <a:endParaRPr lang="en-US" sz="1650" dirty="0"/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nén</a:t>
            </a:r>
            <a:r>
              <a:rPr lang="en-US" sz="1650" dirty="0"/>
              <a:t> </a:t>
            </a:r>
            <a:r>
              <a:rPr lang="vi-VN" sz="1650" dirty="0"/>
              <a:t>lạnh</a:t>
            </a:r>
            <a:r>
              <a:rPr lang="en-US" sz="1650" dirty="0"/>
              <a:t> </a:t>
            </a:r>
            <a:r>
              <a:rPr lang="en-US" sz="1650" dirty="0" err="1"/>
              <a:t>trục</a:t>
            </a:r>
            <a:r>
              <a:rPr lang="en-US" sz="1650" dirty="0"/>
              <a:t> </a:t>
            </a:r>
            <a:r>
              <a:rPr lang="en-US" sz="1650" dirty="0" err="1"/>
              <a:t>vít</a:t>
            </a:r>
            <a:r>
              <a:rPr lang="en-US" sz="1650" dirty="0"/>
              <a:t> </a:t>
            </a:r>
            <a:r>
              <a:rPr lang="en-US" sz="1650" dirty="0" err="1"/>
              <a:t>được</a:t>
            </a:r>
            <a:r>
              <a:rPr lang="en-US" sz="1650" dirty="0"/>
              <a:t> </a:t>
            </a:r>
            <a:r>
              <a:rPr lang="en-US" sz="1650" dirty="0" err="1"/>
              <a:t>vận</a:t>
            </a:r>
            <a:r>
              <a:rPr lang="en-US" sz="1650" dirty="0"/>
              <a:t> </a:t>
            </a:r>
            <a:r>
              <a:rPr lang="en-US" sz="1650" dirty="0" err="1"/>
              <a:t>hành</a:t>
            </a:r>
            <a:r>
              <a:rPr lang="en-US" sz="1650" dirty="0"/>
              <a:t> </a:t>
            </a:r>
            <a:r>
              <a:rPr lang="vi-VN" sz="1650" dirty="0"/>
              <a:t>non</a:t>
            </a:r>
            <a:r>
              <a:rPr lang="en-US" sz="1650" dirty="0"/>
              <a:t> </a:t>
            </a:r>
            <a:r>
              <a:rPr lang="en-US" sz="1650" dirty="0" err="1"/>
              <a:t>tải</a:t>
            </a:r>
            <a:r>
              <a:rPr lang="en-US" sz="1650" dirty="0"/>
              <a:t> (</a:t>
            </a:r>
            <a:r>
              <a:rPr lang="en-US" sz="1650" dirty="0" err="1"/>
              <a:t>thường</a:t>
            </a:r>
            <a:r>
              <a:rPr lang="en-US" sz="1650" dirty="0"/>
              <a:t> </a:t>
            </a:r>
            <a:r>
              <a:rPr lang="en-US" sz="1650" dirty="0" err="1"/>
              <a:t>xấp</a:t>
            </a:r>
            <a:r>
              <a:rPr lang="en-US" sz="1650" dirty="0"/>
              <a:t> </a:t>
            </a:r>
            <a:r>
              <a:rPr lang="en-US" sz="1650" dirty="0" err="1"/>
              <a:t>xỉ</a:t>
            </a:r>
            <a:r>
              <a:rPr lang="vi-VN" sz="1650" dirty="0"/>
              <a:t>. 60 – 80% </a:t>
            </a:r>
            <a:r>
              <a:rPr lang="en-US" sz="1650" dirty="0" err="1"/>
              <a:t>công</a:t>
            </a:r>
            <a:r>
              <a:rPr lang="en-US" sz="1650" dirty="0"/>
              <a:t> </a:t>
            </a:r>
            <a:r>
              <a:rPr lang="en-US" sz="1650" dirty="0" err="1"/>
              <a:t>suất</a:t>
            </a:r>
            <a:r>
              <a:rPr lang="vi-VN" sz="1650" dirty="0"/>
              <a:t>)</a:t>
            </a:r>
            <a:endParaRPr lang="en-US" sz="1650" dirty="0"/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vi-VN" sz="1650" dirty="0"/>
              <a:t>Á</a:t>
            </a:r>
            <a:r>
              <a:rPr lang="en-US" sz="1650" dirty="0"/>
              <a:t>p </a:t>
            </a:r>
            <a:r>
              <a:rPr lang="en-US" sz="1650" dirty="0" err="1"/>
              <a:t>suất</a:t>
            </a:r>
            <a:r>
              <a:rPr lang="en-US" sz="1650" dirty="0"/>
              <a:t> </a:t>
            </a:r>
            <a:r>
              <a:rPr lang="en-US" sz="1650" dirty="0" err="1"/>
              <a:t>đẩy</a:t>
            </a:r>
            <a:r>
              <a:rPr lang="en-US" sz="1650" dirty="0"/>
              <a:t>/</a:t>
            </a:r>
            <a:r>
              <a:rPr lang="en-US" sz="1650" dirty="0" err="1"/>
              <a:t>và</a:t>
            </a:r>
            <a:r>
              <a:rPr lang="en-US" sz="1650" dirty="0"/>
              <a:t> </a:t>
            </a:r>
            <a:r>
              <a:rPr lang="en-US" sz="1650" dirty="0" err="1"/>
              <a:t>hút</a:t>
            </a:r>
            <a:r>
              <a:rPr lang="en-US" sz="1650" dirty="0"/>
              <a:t> </a:t>
            </a:r>
            <a:r>
              <a:rPr lang="en-US" sz="1650" dirty="0" err="1"/>
              <a:t>cố</a:t>
            </a:r>
            <a:r>
              <a:rPr lang="en-US" sz="1650" dirty="0"/>
              <a:t> </a:t>
            </a:r>
            <a:r>
              <a:rPr lang="en-US" sz="1650" dirty="0" err="1"/>
              <a:t>định</a:t>
            </a:r>
            <a:r>
              <a:rPr lang="en-US" sz="1650" dirty="0"/>
              <a:t> </a:t>
            </a:r>
            <a:r>
              <a:rPr lang="vi-VN" sz="1650" dirty="0"/>
              <a:t>được áp dụng</a:t>
            </a:r>
            <a:r>
              <a:rPr lang="en-US" sz="1650" dirty="0"/>
              <a:t>.</a:t>
            </a:r>
          </a:p>
          <a:p>
            <a:pPr marL="642938" lvl="1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/>
            </a:pPr>
            <a:endParaRPr lang="en-US" sz="1650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/>
            </a:pPr>
            <a:endParaRPr lang="en-US" altLang="en-US" sz="1650" dirty="0">
              <a:ea typeface="ＭＳ Ｐゴシック" panose="020B0600070205080204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E17EC-681E-4840-A99A-F79A6E9437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23" r="30615"/>
          <a:stretch/>
        </p:blipFill>
        <p:spPr>
          <a:xfrm>
            <a:off x="6749598" y="565315"/>
            <a:ext cx="2284987" cy="401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1008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1290661" y="627534"/>
            <a:ext cx="6562679" cy="876312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NỘI DUNG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81700" y="4878043"/>
            <a:ext cx="662300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45D6486-4F52-46B0-990D-7D9D4A04CE5C}"/>
              </a:ext>
            </a:extLst>
          </p:cNvPr>
          <p:cNvSpPr txBox="1">
            <a:spLocks/>
          </p:cNvSpPr>
          <p:nvPr/>
        </p:nvSpPr>
        <p:spPr>
          <a:xfrm>
            <a:off x="1281224" y="1229729"/>
            <a:ext cx="6853954" cy="2684042"/>
          </a:xfrm>
          <a:prstGeom prst="rect">
            <a:avLst/>
          </a:prstGeom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800">
                <a:solidFill>
                  <a:srgbClr val="333333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600">
                <a:solidFill>
                  <a:srgbClr val="333333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400">
                <a:solidFill>
                  <a:srgbClr val="333333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400">
                <a:solidFill>
                  <a:srgbClr val="333333"/>
                </a:solidFill>
                <a:latin typeface="+mn-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400">
                <a:solidFill>
                  <a:srgbClr val="333333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400">
                <a:solidFill>
                  <a:srgbClr val="333333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400">
                <a:solidFill>
                  <a:srgbClr val="333333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None/>
              <a:defRPr sz="1400">
                <a:solidFill>
                  <a:srgbClr val="333333"/>
                </a:solidFill>
                <a:latin typeface="+mn-lt"/>
              </a:defRPr>
            </a:lvl9pPr>
          </a:lstStyle>
          <a:p>
            <a:pPr algn="just" eaLnBrk="1" hangingPunct="1">
              <a:spcBef>
                <a:spcPts val="900"/>
              </a:spcBef>
              <a:spcAft>
                <a:spcPts val="900"/>
              </a:spcAft>
            </a:pPr>
            <a:endParaRPr lang="en-US" sz="1600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ts val="9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1600" dirty="0" err="1">
                <a:solidFill>
                  <a:srgbClr val="0070C0"/>
                </a:solidFill>
              </a:rPr>
              <a:t>Hệ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thống</a:t>
            </a:r>
            <a:r>
              <a:rPr lang="en-US" sz="1600" dirty="0">
                <a:solidFill>
                  <a:srgbClr val="0070C0"/>
                </a:solidFill>
              </a:rPr>
              <a:t>, </a:t>
            </a:r>
            <a:r>
              <a:rPr lang="en-US" sz="1600" dirty="0" err="1">
                <a:solidFill>
                  <a:srgbClr val="0070C0"/>
                </a:solidFill>
              </a:rPr>
              <a:t>thiết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bị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nhà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máy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chế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biến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thủy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sản</a:t>
            </a:r>
            <a:endParaRPr lang="en-US" sz="1600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ts val="9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vi-VN" sz="1600" dirty="0">
                <a:solidFill>
                  <a:srgbClr val="0070C0"/>
                </a:solidFill>
              </a:rPr>
              <a:t>Nhóm giải pháp </a:t>
            </a:r>
            <a:r>
              <a:rPr lang="en-US" sz="1600" dirty="0" err="1">
                <a:solidFill>
                  <a:srgbClr val="0070C0"/>
                </a:solidFill>
              </a:rPr>
              <a:t>cho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hệ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thống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cấp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đông</a:t>
            </a:r>
            <a:endParaRPr lang="en-US" sz="1600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ts val="9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vi-VN" sz="1600" dirty="0">
                <a:solidFill>
                  <a:srgbClr val="0070C0"/>
                </a:solidFill>
              </a:rPr>
              <a:t>Nhóm giải pháp </a:t>
            </a:r>
            <a:r>
              <a:rPr lang="en-US" sz="1600" dirty="0" err="1">
                <a:solidFill>
                  <a:srgbClr val="0070C0"/>
                </a:solidFill>
              </a:rPr>
              <a:t>cho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kho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lạnh</a:t>
            </a:r>
            <a:r>
              <a:rPr lang="en-US" sz="1600" dirty="0">
                <a:solidFill>
                  <a:srgbClr val="0070C0"/>
                </a:solidFill>
              </a:rPr>
              <a:t>, </a:t>
            </a:r>
            <a:r>
              <a:rPr lang="en-US" sz="1600" dirty="0" err="1">
                <a:solidFill>
                  <a:srgbClr val="0070C0"/>
                </a:solidFill>
              </a:rPr>
              <a:t>đá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vẩy</a:t>
            </a:r>
            <a:endParaRPr lang="en-US" sz="1600" b="1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ts val="9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vi-VN" sz="1600" dirty="0">
                <a:solidFill>
                  <a:srgbClr val="0070C0"/>
                </a:solidFill>
              </a:rPr>
              <a:t>Nhóm giải pháp </a:t>
            </a:r>
            <a:r>
              <a:rPr lang="en-US" sz="1600" dirty="0" err="1">
                <a:solidFill>
                  <a:srgbClr val="0070C0"/>
                </a:solidFill>
              </a:rPr>
              <a:t>cho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máy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nén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lạnh</a:t>
            </a:r>
            <a:endParaRPr lang="en-US" sz="1600" b="1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ts val="9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vi-VN" sz="1600" dirty="0" err="1">
                <a:solidFill>
                  <a:srgbClr val="0070C0"/>
                </a:solidFill>
              </a:rPr>
              <a:t>Nhóm</a:t>
            </a:r>
            <a:r>
              <a:rPr lang="vi-VN" sz="1600" dirty="0">
                <a:solidFill>
                  <a:srgbClr val="0070C0"/>
                </a:solidFill>
              </a:rPr>
              <a:t> </a:t>
            </a:r>
            <a:r>
              <a:rPr lang="vi-VN" sz="1600" dirty="0" err="1">
                <a:solidFill>
                  <a:srgbClr val="0070C0"/>
                </a:solidFill>
              </a:rPr>
              <a:t>giải</a:t>
            </a:r>
            <a:r>
              <a:rPr lang="vi-VN" sz="1600" dirty="0">
                <a:solidFill>
                  <a:srgbClr val="0070C0"/>
                </a:solidFill>
              </a:rPr>
              <a:t> </a:t>
            </a:r>
            <a:r>
              <a:rPr lang="vi-VN" sz="1600" dirty="0" err="1">
                <a:solidFill>
                  <a:srgbClr val="0070C0"/>
                </a:solidFill>
              </a:rPr>
              <a:t>ph</a:t>
            </a:r>
            <a:r>
              <a:rPr lang="en-US" sz="1600" dirty="0">
                <a:solidFill>
                  <a:srgbClr val="0070C0"/>
                </a:solidFill>
              </a:rPr>
              <a:t>á</a:t>
            </a:r>
            <a:r>
              <a:rPr lang="vi-VN" sz="1600" dirty="0">
                <a:solidFill>
                  <a:srgbClr val="0070C0"/>
                </a:solidFill>
              </a:rPr>
              <a:t>p </a:t>
            </a:r>
            <a:r>
              <a:rPr lang="en-US" sz="1600" dirty="0" err="1">
                <a:solidFill>
                  <a:srgbClr val="0070C0"/>
                </a:solidFill>
              </a:rPr>
              <a:t>cho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dàn</a:t>
            </a:r>
            <a:r>
              <a:rPr lang="en-US" sz="1600" dirty="0">
                <a:solidFill>
                  <a:srgbClr val="0070C0"/>
                </a:solidFill>
              </a:rPr>
              <a:t> ng</a:t>
            </a:r>
            <a:r>
              <a:rPr lang="vi-VN" sz="1600" dirty="0">
                <a:solidFill>
                  <a:srgbClr val="0070C0"/>
                </a:solidFill>
              </a:rPr>
              <a:t>ư</a:t>
            </a:r>
            <a:r>
              <a:rPr lang="en-US" sz="1600" dirty="0">
                <a:solidFill>
                  <a:srgbClr val="0070C0"/>
                </a:solidFill>
              </a:rPr>
              <a:t>ng</a:t>
            </a:r>
            <a:endParaRPr lang="en-GB" sz="1600" dirty="0">
              <a:solidFill>
                <a:srgbClr val="0070C0"/>
              </a:solidFill>
            </a:endParaRPr>
          </a:p>
          <a:p>
            <a:pPr marL="342900" indent="-342900" algn="just" eaLnBrk="1" hangingPunct="1">
              <a:spcBef>
                <a:spcPts val="9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vi-VN" sz="1600" dirty="0">
                <a:solidFill>
                  <a:srgbClr val="0070C0"/>
                </a:solidFill>
              </a:rPr>
              <a:t>Nhóm giải pháp </a:t>
            </a:r>
            <a:r>
              <a:rPr lang="en-US" sz="1600" dirty="0" err="1">
                <a:solidFill>
                  <a:srgbClr val="0070C0"/>
                </a:solidFill>
              </a:rPr>
              <a:t>khác</a:t>
            </a:r>
            <a:endParaRPr lang="en-US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33091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1074" y="7039837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FC9F97-C2C3-4BEE-92DC-B2EC907395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164" y="2093030"/>
            <a:ext cx="4266474" cy="24277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1482E7-E999-4A38-9900-EED269B751FC}"/>
              </a:ext>
            </a:extLst>
          </p:cNvPr>
          <p:cNvSpPr/>
          <p:nvPr/>
        </p:nvSpPr>
        <p:spPr>
          <a:xfrm>
            <a:off x="5521414" y="2093030"/>
            <a:ext cx="297033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450"/>
              </a:spcBef>
              <a:spcAft>
                <a:spcPts val="450"/>
              </a:spcAft>
            </a:pPr>
            <a:r>
              <a:rPr lang="en-US" sz="1500" i="1" dirty="0" err="1">
                <a:solidFill>
                  <a:srgbClr val="006600"/>
                </a:solidFill>
              </a:rPr>
              <a:t>Mức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tiêu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thụ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năng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lượng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vẫn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tương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đối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cao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khi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điều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chỉnh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công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suất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ví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dụ</a:t>
            </a:r>
            <a:r>
              <a:rPr lang="en-US" sz="1500" i="1" dirty="0">
                <a:solidFill>
                  <a:srgbClr val="006600"/>
                </a:solidFill>
              </a:rPr>
              <a:t> ở </a:t>
            </a:r>
            <a:r>
              <a:rPr lang="en-US" sz="1500" i="1" dirty="0" err="1">
                <a:solidFill>
                  <a:srgbClr val="006600"/>
                </a:solidFill>
              </a:rPr>
              <a:t>mức</a:t>
            </a:r>
            <a:r>
              <a:rPr lang="en-US" sz="1500" i="1" dirty="0">
                <a:solidFill>
                  <a:srgbClr val="006600"/>
                </a:solidFill>
              </a:rPr>
              <a:t> 50%:</a:t>
            </a:r>
          </a:p>
          <a:p>
            <a:pPr marL="214313" indent="-214313" algn="just">
              <a:spcBef>
                <a:spcPts val="450"/>
              </a:spcBef>
              <a:spcAft>
                <a:spcPts val="450"/>
              </a:spcAft>
              <a:buFontTx/>
              <a:buChar char="-"/>
            </a:pPr>
            <a:r>
              <a:rPr lang="en-US" sz="1500" i="1" dirty="0" err="1">
                <a:solidFill>
                  <a:srgbClr val="006600"/>
                </a:solidFill>
              </a:rPr>
              <a:t>Điều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khiển</a:t>
            </a:r>
            <a:r>
              <a:rPr lang="en-US" sz="1500" i="1" dirty="0">
                <a:solidFill>
                  <a:srgbClr val="006600"/>
                </a:solidFill>
              </a:rPr>
              <a:t> van </a:t>
            </a:r>
            <a:r>
              <a:rPr lang="en-US" sz="1500" i="1" dirty="0" err="1">
                <a:solidFill>
                  <a:srgbClr val="006600"/>
                </a:solidFill>
              </a:rPr>
              <a:t>trượt</a:t>
            </a:r>
            <a:r>
              <a:rPr lang="vi-VN" sz="1500" i="1" dirty="0">
                <a:solidFill>
                  <a:srgbClr val="006600"/>
                </a:solidFill>
              </a:rPr>
              <a:t>: 71% công suất tiêu thụ</a:t>
            </a:r>
          </a:p>
          <a:p>
            <a:pPr marL="214313" indent="-214313" algn="just">
              <a:spcBef>
                <a:spcPts val="450"/>
              </a:spcBef>
              <a:spcAft>
                <a:spcPts val="450"/>
              </a:spcAft>
              <a:buFontTx/>
              <a:buChar char="-"/>
            </a:pPr>
            <a:r>
              <a:rPr lang="en-US" sz="1500" i="1" dirty="0" err="1">
                <a:solidFill>
                  <a:srgbClr val="006600"/>
                </a:solidFill>
              </a:rPr>
              <a:t>Điều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khiển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vi-VN" sz="1500" i="1" dirty="0">
                <a:solidFill>
                  <a:srgbClr val="006600"/>
                </a:solidFill>
              </a:rPr>
              <a:t>VFD: 56%</a:t>
            </a:r>
            <a:endParaRPr lang="en-US" sz="1500" i="1" dirty="0">
              <a:solidFill>
                <a:srgbClr val="006600"/>
              </a:solidFill>
            </a:endParaRPr>
          </a:p>
          <a:p>
            <a:pPr marL="214313" indent="-214313" algn="just">
              <a:spcBef>
                <a:spcPts val="450"/>
              </a:spcBef>
              <a:spcAft>
                <a:spcPts val="450"/>
              </a:spcAft>
              <a:buFontTx/>
              <a:buChar char="-"/>
            </a:pPr>
            <a:r>
              <a:rPr lang="en-US" sz="1500" i="1" dirty="0" err="1">
                <a:solidFill>
                  <a:srgbClr val="006600"/>
                </a:solidFill>
              </a:rPr>
              <a:t>Hiệu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suất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lý</a:t>
            </a:r>
            <a:r>
              <a:rPr lang="en-US" sz="1500" i="1" dirty="0">
                <a:solidFill>
                  <a:srgbClr val="006600"/>
                </a:solidFill>
              </a:rPr>
              <a:t> </a:t>
            </a:r>
            <a:r>
              <a:rPr lang="en-US" sz="1500" i="1" dirty="0" err="1">
                <a:solidFill>
                  <a:srgbClr val="006600"/>
                </a:solidFill>
              </a:rPr>
              <a:t>tưởng</a:t>
            </a:r>
            <a:r>
              <a:rPr lang="en-US" sz="1500" i="1" dirty="0">
                <a:solidFill>
                  <a:srgbClr val="006600"/>
                </a:solidFill>
              </a:rPr>
              <a:t>: </a:t>
            </a:r>
            <a:r>
              <a:rPr lang="vi-VN" sz="1500" i="1" dirty="0">
                <a:solidFill>
                  <a:srgbClr val="006600"/>
                </a:solidFill>
              </a:rPr>
              <a:t>5</a:t>
            </a:r>
            <a:r>
              <a:rPr lang="en-US" sz="1500" i="1" dirty="0">
                <a:solidFill>
                  <a:srgbClr val="006600"/>
                </a:solidFill>
              </a:rPr>
              <a:t>0%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E9FA4C-ACA0-F244-B449-5154F8A64C84}"/>
              </a:ext>
            </a:extLst>
          </p:cNvPr>
          <p:cNvSpPr/>
          <p:nvPr/>
        </p:nvSpPr>
        <p:spPr>
          <a:xfrm>
            <a:off x="944064" y="1401373"/>
            <a:ext cx="426647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i="1" dirty="0"/>
              <a:t>So </a:t>
            </a:r>
            <a:r>
              <a:rPr lang="en-US" sz="1500" i="1" dirty="0" err="1"/>
              <a:t>sánh</a:t>
            </a:r>
            <a:r>
              <a:rPr lang="en-US" sz="1500" i="1" dirty="0"/>
              <a:t> </a:t>
            </a:r>
            <a:r>
              <a:rPr lang="en-US" sz="1500" i="1" dirty="0" err="1"/>
              <a:t>mức</a:t>
            </a:r>
            <a:r>
              <a:rPr lang="en-US" sz="1500" i="1" dirty="0"/>
              <a:t> </a:t>
            </a:r>
            <a:r>
              <a:rPr lang="en-US" sz="1500" i="1" dirty="0" err="1"/>
              <a:t>tiêu</a:t>
            </a:r>
            <a:r>
              <a:rPr lang="en-US" sz="1500" i="1" dirty="0"/>
              <a:t> </a:t>
            </a:r>
            <a:r>
              <a:rPr lang="en-US" sz="1500" i="1" dirty="0" err="1"/>
              <a:t>thụ</a:t>
            </a:r>
            <a:r>
              <a:rPr lang="en-US" sz="1500" i="1" dirty="0"/>
              <a:t> </a:t>
            </a:r>
            <a:r>
              <a:rPr lang="en-US" sz="1500" i="1" dirty="0" err="1"/>
              <a:t>năng</a:t>
            </a:r>
            <a:r>
              <a:rPr lang="en-US" sz="1500" i="1" dirty="0"/>
              <a:t> </a:t>
            </a:r>
            <a:r>
              <a:rPr lang="en-US" sz="1500" i="1" dirty="0" err="1"/>
              <a:t>lượng</a:t>
            </a:r>
            <a:r>
              <a:rPr lang="en-US" sz="1500" i="1" dirty="0"/>
              <a:t> </a:t>
            </a:r>
            <a:r>
              <a:rPr lang="en-US" sz="1500" i="1" dirty="0" err="1"/>
              <a:t>của</a:t>
            </a:r>
            <a:r>
              <a:rPr lang="en-US" sz="1500" i="1" dirty="0"/>
              <a:t> </a:t>
            </a:r>
            <a:r>
              <a:rPr lang="en-US" sz="1500" i="1" dirty="0" err="1"/>
              <a:t>các</a:t>
            </a:r>
            <a:r>
              <a:rPr lang="en-US" sz="1500" i="1" dirty="0"/>
              <a:t> </a:t>
            </a:r>
            <a:r>
              <a:rPr lang="en-US" sz="1500" i="1" dirty="0" err="1"/>
              <a:t>biện</a:t>
            </a:r>
            <a:r>
              <a:rPr lang="en-US" sz="1500" i="1" dirty="0"/>
              <a:t> </a:t>
            </a:r>
            <a:r>
              <a:rPr lang="en-US" sz="1500" i="1" dirty="0" err="1"/>
              <a:t>pháp</a:t>
            </a:r>
            <a:r>
              <a:rPr lang="en-US" sz="1500" i="1" dirty="0"/>
              <a:t> </a:t>
            </a:r>
            <a:r>
              <a:rPr lang="en-US" sz="1500" i="1" dirty="0" err="1"/>
              <a:t>điều</a:t>
            </a:r>
            <a:r>
              <a:rPr lang="en-US" sz="1500" i="1" dirty="0"/>
              <a:t> </a:t>
            </a:r>
            <a:r>
              <a:rPr lang="en-US" sz="1500" i="1" dirty="0" err="1"/>
              <a:t>khiển</a:t>
            </a:r>
            <a:r>
              <a:rPr lang="en-US" sz="1500" i="1" dirty="0"/>
              <a:t> </a:t>
            </a:r>
            <a:r>
              <a:rPr lang="en-US" sz="1500" i="1" dirty="0" err="1"/>
              <a:t>khác</a:t>
            </a:r>
            <a:r>
              <a:rPr lang="en-US" sz="1500" i="1" dirty="0"/>
              <a:t> </a:t>
            </a:r>
            <a:r>
              <a:rPr lang="en-US" sz="1500" i="1" dirty="0" err="1"/>
              <a:t>nhau</a:t>
            </a:r>
            <a:r>
              <a:rPr lang="en-US" sz="1500" i="1" dirty="0"/>
              <a:t> (</a:t>
            </a:r>
            <a:r>
              <a:rPr lang="en-US" sz="1500" i="1" dirty="0" err="1"/>
              <a:t>cho</a:t>
            </a:r>
            <a:r>
              <a:rPr lang="en-US" sz="1500" i="1" dirty="0"/>
              <a:t> </a:t>
            </a:r>
            <a:r>
              <a:rPr lang="en-US" sz="1500" i="1" dirty="0" err="1"/>
              <a:t>máy</a:t>
            </a:r>
            <a:r>
              <a:rPr lang="en-US" sz="1500" i="1" dirty="0"/>
              <a:t> </a:t>
            </a:r>
            <a:r>
              <a:rPr lang="en-US" sz="1500" i="1" dirty="0" err="1"/>
              <a:t>nén</a:t>
            </a:r>
            <a:r>
              <a:rPr lang="en-US" sz="1500" i="1" dirty="0"/>
              <a:t> </a:t>
            </a:r>
            <a:r>
              <a:rPr lang="vi-VN" sz="1500" i="1" dirty="0"/>
              <a:t>lạnh</a:t>
            </a:r>
            <a:r>
              <a:rPr lang="en-US" sz="1500" i="1" dirty="0"/>
              <a:t> </a:t>
            </a:r>
            <a:r>
              <a:rPr lang="en-US" sz="1500" i="1" dirty="0" err="1"/>
              <a:t>trục</a:t>
            </a:r>
            <a:r>
              <a:rPr lang="en-US" sz="1500" i="1" dirty="0"/>
              <a:t> </a:t>
            </a:r>
            <a:r>
              <a:rPr lang="en-US" sz="1500" i="1" dirty="0" err="1"/>
              <a:t>vít</a:t>
            </a:r>
            <a:r>
              <a:rPr lang="en-US" sz="1500" i="1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F1C80-6619-41BA-98F7-A6AC8D99B111}"/>
              </a:ext>
            </a:extLst>
          </p:cNvPr>
          <p:cNvSpPr txBox="1"/>
          <p:nvPr/>
        </p:nvSpPr>
        <p:spPr>
          <a:xfrm>
            <a:off x="778801" y="729321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4. NHÓM GIẢI PH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Á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MÁY NÉN LẠNH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34935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90575" y="6958060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95102" y="1130254"/>
            <a:ext cx="7553796" cy="36040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lphaLcPeriod" startAt="2"/>
            </a:pPr>
            <a:r>
              <a:rPr lang="vi-VN" sz="1800" dirty="0"/>
              <a:t>Thay máy nén có hiệu suất thấp bằng máy nén có hiệu suất cao hơn</a:t>
            </a:r>
            <a:endParaRPr lang="en-US" sz="1800" dirty="0"/>
          </a:p>
          <a:p>
            <a:pPr marL="342900" indent="-342900" algn="just">
              <a:buFont typeface="+mj-lt"/>
              <a:buAutoNum type="alphaLcPeriod" startAt="2"/>
            </a:pPr>
            <a:endParaRPr lang="en-GB" sz="1800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2"/>
            </a:pP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8F45BC-6998-4D38-8EC9-110485F9D5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345" y="3148281"/>
            <a:ext cx="2569760" cy="19273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7BA274-60B8-48E6-8680-5494528F3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121" y="3148280"/>
            <a:ext cx="2569761" cy="1927321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8200EEA-64C1-4BCC-B090-BC6045321D0A}"/>
              </a:ext>
            </a:extLst>
          </p:cNvPr>
          <p:cNvSpPr txBox="1">
            <a:spLocks/>
          </p:cNvSpPr>
          <p:nvPr/>
        </p:nvSpPr>
        <p:spPr>
          <a:xfrm>
            <a:off x="688338" y="1663115"/>
            <a:ext cx="7396119" cy="18110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lvl="1" algn="just"/>
            <a:r>
              <a:rPr lang="en-US" sz="1600" dirty="0" err="1"/>
              <a:t>Giải</a:t>
            </a:r>
            <a:r>
              <a:rPr lang="en-US" sz="1600" dirty="0"/>
              <a:t> </a:t>
            </a:r>
            <a:r>
              <a:rPr lang="en-US" sz="1600" dirty="0" err="1"/>
              <a:t>pháp</a:t>
            </a:r>
            <a:r>
              <a:rPr lang="en-US" sz="1600" dirty="0"/>
              <a:t> </a:t>
            </a:r>
            <a:r>
              <a:rPr lang="en-US" sz="1600" dirty="0" err="1"/>
              <a:t>đầu</a:t>
            </a:r>
            <a:r>
              <a:rPr lang="en-US" sz="1600" dirty="0"/>
              <a:t> </a:t>
            </a:r>
            <a:r>
              <a:rPr lang="en-US" sz="1600" dirty="0" err="1"/>
              <a:t>tư</a:t>
            </a:r>
            <a:r>
              <a:rPr lang="en-US" sz="1600" dirty="0"/>
              <a:t> </a:t>
            </a:r>
            <a:r>
              <a:rPr lang="en-US" sz="1600" dirty="0" err="1"/>
              <a:t>lớn</a:t>
            </a:r>
            <a:r>
              <a:rPr lang="en-US" sz="1600" dirty="0"/>
              <a:t> </a:t>
            </a:r>
            <a:r>
              <a:rPr lang="en-US" sz="1600" dirty="0" err="1"/>
              <a:t>nhất</a:t>
            </a:r>
            <a:r>
              <a:rPr lang="en-US" sz="1600" dirty="0"/>
              <a:t> </a:t>
            </a:r>
            <a:r>
              <a:rPr lang="en-US" sz="1600" dirty="0" err="1"/>
              <a:t>trong</a:t>
            </a:r>
            <a:r>
              <a:rPr lang="en-US" sz="1600" dirty="0"/>
              <a:t> </a:t>
            </a:r>
            <a:r>
              <a:rPr lang="en-US" sz="1600" dirty="0" err="1"/>
              <a:t>các</a:t>
            </a:r>
            <a:r>
              <a:rPr lang="en-US" sz="1600" dirty="0"/>
              <a:t> </a:t>
            </a:r>
            <a:r>
              <a:rPr lang="en-US" sz="1600" dirty="0" err="1"/>
              <a:t>nhà</a:t>
            </a:r>
            <a:r>
              <a:rPr lang="en-US" sz="1600" dirty="0"/>
              <a:t> </a:t>
            </a:r>
            <a:r>
              <a:rPr lang="en-US" sz="1600" dirty="0" err="1"/>
              <a:t>máy</a:t>
            </a:r>
            <a:r>
              <a:rPr lang="en-US" sz="1600" dirty="0"/>
              <a:t> </a:t>
            </a:r>
            <a:r>
              <a:rPr lang="en-US" sz="1600" dirty="0" err="1"/>
              <a:t>cấp</a:t>
            </a:r>
            <a:r>
              <a:rPr lang="en-US" sz="1600" dirty="0"/>
              <a:t> </a:t>
            </a:r>
            <a:r>
              <a:rPr lang="en-US" sz="1600" dirty="0" err="1"/>
              <a:t>đông</a:t>
            </a:r>
            <a:r>
              <a:rPr lang="en-US" sz="1600" dirty="0"/>
              <a:t> </a:t>
            </a:r>
            <a:r>
              <a:rPr lang="en-US" sz="1600" dirty="0" err="1"/>
              <a:t>thủy</a:t>
            </a:r>
            <a:r>
              <a:rPr lang="en-US" sz="1600" dirty="0"/>
              <a:t> </a:t>
            </a:r>
            <a:r>
              <a:rPr lang="en-US" sz="1600" dirty="0" err="1"/>
              <a:t>sản</a:t>
            </a:r>
            <a:r>
              <a:rPr lang="en-US" sz="1600" dirty="0"/>
              <a:t> </a:t>
            </a:r>
            <a:r>
              <a:rPr lang="en-US" sz="1600" dirty="0" err="1"/>
              <a:t>là</a:t>
            </a:r>
            <a:r>
              <a:rPr lang="en-US" sz="1600" dirty="0"/>
              <a:t> </a:t>
            </a:r>
            <a:r>
              <a:rPr lang="en-US" sz="1600" dirty="0" err="1"/>
              <a:t>cải</a:t>
            </a:r>
            <a:r>
              <a:rPr lang="en-US" sz="1600" dirty="0"/>
              <a:t> </a:t>
            </a:r>
            <a:r>
              <a:rPr lang="en-US" sz="1600" dirty="0" err="1"/>
              <a:t>tạo</a:t>
            </a:r>
            <a:r>
              <a:rPr lang="en-US" sz="1600" dirty="0"/>
              <a:t> </a:t>
            </a:r>
            <a:r>
              <a:rPr lang="en-US" sz="1600" dirty="0" err="1"/>
              <a:t>hệ</a:t>
            </a:r>
            <a:r>
              <a:rPr lang="en-US" sz="1600" dirty="0"/>
              <a:t> </a:t>
            </a:r>
            <a:r>
              <a:rPr lang="en-US" sz="1600" dirty="0" err="1"/>
              <a:t>thống</a:t>
            </a:r>
            <a:r>
              <a:rPr lang="en-US" sz="1600" dirty="0"/>
              <a:t> </a:t>
            </a:r>
            <a:r>
              <a:rPr lang="en-US" sz="1600" dirty="0" err="1"/>
              <a:t>lạnh</a:t>
            </a:r>
            <a:r>
              <a:rPr lang="en-US" sz="1600" dirty="0"/>
              <a:t> </a:t>
            </a:r>
            <a:r>
              <a:rPr lang="en-US" sz="1600" dirty="0" err="1"/>
              <a:t>bằng</a:t>
            </a:r>
            <a:r>
              <a:rPr lang="en-US" sz="1600" dirty="0"/>
              <a:t> </a:t>
            </a:r>
            <a:r>
              <a:rPr lang="en-US" sz="1600" dirty="0" err="1"/>
              <a:t>cách</a:t>
            </a:r>
            <a:r>
              <a:rPr lang="en-US" sz="1600" dirty="0"/>
              <a:t> </a:t>
            </a:r>
            <a:r>
              <a:rPr lang="en-US" sz="1600" dirty="0" err="1"/>
              <a:t>thay</a:t>
            </a:r>
            <a:r>
              <a:rPr lang="en-US" sz="1600" dirty="0"/>
              <a:t> </a:t>
            </a:r>
            <a:r>
              <a:rPr lang="en-US" sz="1600" dirty="0" err="1"/>
              <a:t>thế</a:t>
            </a:r>
            <a:r>
              <a:rPr lang="en-US" sz="1600" dirty="0"/>
              <a:t> </a:t>
            </a:r>
            <a:r>
              <a:rPr lang="en-US" sz="1600" dirty="0" err="1"/>
              <a:t>các</a:t>
            </a:r>
            <a:r>
              <a:rPr lang="en-US" sz="1600" dirty="0"/>
              <a:t> </a:t>
            </a:r>
            <a:r>
              <a:rPr lang="en-US" sz="1600" dirty="0" err="1"/>
              <a:t>máy</a:t>
            </a:r>
            <a:r>
              <a:rPr lang="en-US" sz="1600" dirty="0"/>
              <a:t> </a:t>
            </a:r>
            <a:r>
              <a:rPr lang="en-US" sz="1600" dirty="0" err="1"/>
              <a:t>nén</a:t>
            </a:r>
            <a:r>
              <a:rPr lang="en-US" sz="1600" dirty="0"/>
              <a:t> </a:t>
            </a:r>
            <a:r>
              <a:rPr lang="en-US" sz="1600" dirty="0" err="1"/>
              <a:t>lạnh</a:t>
            </a:r>
            <a:r>
              <a:rPr lang="en-US" sz="1600" dirty="0"/>
              <a:t> Piston </a:t>
            </a:r>
            <a:r>
              <a:rPr lang="en-US" sz="1600" dirty="0" err="1"/>
              <a:t>bằng</a:t>
            </a:r>
            <a:r>
              <a:rPr lang="en-US" sz="1600" dirty="0"/>
              <a:t> </a:t>
            </a:r>
            <a:r>
              <a:rPr lang="en-US" sz="1600" dirty="0" err="1"/>
              <a:t>các</a:t>
            </a:r>
            <a:r>
              <a:rPr lang="en-US" sz="1600" dirty="0"/>
              <a:t> </a:t>
            </a:r>
            <a:r>
              <a:rPr lang="en-US" sz="1600" dirty="0" err="1"/>
              <a:t>máy</a:t>
            </a:r>
            <a:r>
              <a:rPr lang="en-US" sz="1600" dirty="0"/>
              <a:t> </a:t>
            </a:r>
            <a:r>
              <a:rPr lang="en-US" sz="1600" dirty="0" err="1"/>
              <a:t>nén</a:t>
            </a:r>
            <a:r>
              <a:rPr lang="en-US" sz="1600" dirty="0"/>
              <a:t> </a:t>
            </a:r>
            <a:r>
              <a:rPr lang="en-US" sz="1600" dirty="0" err="1"/>
              <a:t>trục</a:t>
            </a:r>
            <a:r>
              <a:rPr lang="en-US" sz="1600" dirty="0"/>
              <a:t> </a:t>
            </a:r>
            <a:r>
              <a:rPr lang="en-US" sz="1600" dirty="0" err="1"/>
              <a:t>vít</a:t>
            </a:r>
            <a:r>
              <a:rPr lang="en-US" sz="1600" dirty="0"/>
              <a:t>. </a:t>
            </a:r>
            <a:r>
              <a:rPr lang="en-US" sz="1600" dirty="0" err="1"/>
              <a:t>Suất</a:t>
            </a:r>
            <a:r>
              <a:rPr lang="en-US" sz="1600" dirty="0"/>
              <a:t> </a:t>
            </a:r>
            <a:r>
              <a:rPr lang="en-US" sz="1600" dirty="0" err="1"/>
              <a:t>đầu</a:t>
            </a:r>
            <a:r>
              <a:rPr lang="en-US" sz="1600" dirty="0"/>
              <a:t> </a:t>
            </a:r>
            <a:r>
              <a:rPr lang="en-US" sz="1600" dirty="0" err="1"/>
              <a:t>tư</a:t>
            </a:r>
            <a:r>
              <a:rPr lang="en-US" sz="1600" dirty="0"/>
              <a:t> </a:t>
            </a:r>
            <a:r>
              <a:rPr lang="en-US" sz="1600" dirty="0" err="1"/>
              <a:t>của</a:t>
            </a:r>
            <a:r>
              <a:rPr lang="en-US" sz="1600" dirty="0"/>
              <a:t> </a:t>
            </a:r>
            <a:r>
              <a:rPr lang="en-US" sz="1600" dirty="0" err="1"/>
              <a:t>giải</a:t>
            </a:r>
            <a:r>
              <a:rPr lang="en-US" sz="1600" dirty="0"/>
              <a:t> </a:t>
            </a:r>
            <a:r>
              <a:rPr lang="en-US" sz="1600" dirty="0" err="1"/>
              <a:t>pháp</a:t>
            </a:r>
            <a:r>
              <a:rPr lang="en-US" sz="1600" dirty="0"/>
              <a:t> </a:t>
            </a:r>
            <a:r>
              <a:rPr lang="en-US" sz="1600" dirty="0" err="1"/>
              <a:t>này</a:t>
            </a:r>
            <a:r>
              <a:rPr lang="en-US" sz="1600" dirty="0"/>
              <a:t> </a:t>
            </a:r>
            <a:r>
              <a:rPr lang="en-US" sz="1600" dirty="0" err="1"/>
              <a:t>là</a:t>
            </a:r>
            <a:r>
              <a:rPr lang="en-US" sz="1600" dirty="0"/>
              <a:t> </a:t>
            </a:r>
            <a:r>
              <a:rPr lang="en-US" sz="1600" dirty="0" err="1"/>
              <a:t>khoảng</a:t>
            </a:r>
            <a:r>
              <a:rPr lang="en-US" sz="1600" dirty="0"/>
              <a:t> 150.000 USD/</a:t>
            </a:r>
            <a:r>
              <a:rPr lang="en-US" sz="1600" dirty="0" err="1"/>
              <a:t>máy</a:t>
            </a:r>
            <a:r>
              <a:rPr lang="en-US" sz="1600" dirty="0"/>
              <a:t> </a:t>
            </a:r>
            <a:r>
              <a:rPr lang="en-US" sz="1600" dirty="0" err="1"/>
              <a:t>cho</a:t>
            </a:r>
            <a:r>
              <a:rPr lang="en-US" sz="1600" dirty="0"/>
              <a:t> </a:t>
            </a:r>
            <a:r>
              <a:rPr lang="en-US" sz="1600" dirty="0" err="1"/>
              <a:t>máy</a:t>
            </a:r>
            <a:r>
              <a:rPr lang="en-US" sz="1600" dirty="0"/>
              <a:t> </a:t>
            </a:r>
            <a:r>
              <a:rPr lang="en-US" sz="1600" dirty="0" err="1"/>
              <a:t>nén</a:t>
            </a:r>
            <a:r>
              <a:rPr lang="en-US" sz="1600" dirty="0"/>
              <a:t> </a:t>
            </a:r>
            <a:r>
              <a:rPr lang="en-US" sz="1600" dirty="0" err="1"/>
              <a:t>có</a:t>
            </a:r>
            <a:r>
              <a:rPr lang="en-US" sz="1600" dirty="0"/>
              <a:t> </a:t>
            </a:r>
            <a:r>
              <a:rPr lang="en-US" sz="1600" dirty="0" err="1"/>
              <a:t>công</a:t>
            </a:r>
            <a:r>
              <a:rPr lang="en-US" sz="1600" dirty="0"/>
              <a:t> </a:t>
            </a:r>
            <a:r>
              <a:rPr lang="en-US" sz="1600" dirty="0" err="1"/>
              <a:t>suất</a:t>
            </a:r>
            <a:r>
              <a:rPr lang="en-US" sz="1600" dirty="0"/>
              <a:t> 250 kW. </a:t>
            </a:r>
            <a:r>
              <a:rPr lang="en-US" sz="1600" dirty="0" err="1"/>
              <a:t>Thời</a:t>
            </a:r>
            <a:r>
              <a:rPr lang="en-US" sz="1600" dirty="0"/>
              <a:t> </a:t>
            </a:r>
            <a:r>
              <a:rPr lang="en-US" sz="1600" dirty="0" err="1"/>
              <a:t>gian</a:t>
            </a:r>
            <a:r>
              <a:rPr lang="en-US" sz="1600" dirty="0"/>
              <a:t> </a:t>
            </a:r>
            <a:r>
              <a:rPr lang="en-US" sz="1600" dirty="0" err="1"/>
              <a:t>hoàn</a:t>
            </a:r>
            <a:r>
              <a:rPr lang="en-US" sz="1600" dirty="0"/>
              <a:t> </a:t>
            </a:r>
            <a:r>
              <a:rPr lang="en-US" sz="1600" dirty="0" err="1"/>
              <a:t>vốn</a:t>
            </a:r>
            <a:r>
              <a:rPr lang="en-US" sz="1600" dirty="0"/>
              <a:t> </a:t>
            </a:r>
            <a:r>
              <a:rPr lang="en-US" sz="1600" dirty="0" err="1"/>
              <a:t>là</a:t>
            </a:r>
            <a:r>
              <a:rPr lang="en-US" sz="1600" dirty="0"/>
              <a:t> </a:t>
            </a:r>
            <a:r>
              <a:rPr lang="en-US" sz="1600" dirty="0" err="1"/>
              <a:t>khoảng</a:t>
            </a:r>
            <a:r>
              <a:rPr lang="en-US" sz="1600" dirty="0"/>
              <a:t> 5 -7 </a:t>
            </a:r>
            <a:r>
              <a:rPr lang="en-US" sz="1600" dirty="0" err="1"/>
              <a:t>năm</a:t>
            </a:r>
            <a:r>
              <a:rPr lang="en-US" sz="1600" dirty="0"/>
              <a:t>.</a:t>
            </a:r>
          </a:p>
          <a:p>
            <a:pPr algn="just">
              <a:buFont typeface="+mj-lt"/>
              <a:buAutoNum type="alphaLcPeriod" startAt="7"/>
            </a:pPr>
            <a:endParaRPr lang="en-GB" sz="1600" dirty="0"/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FBAF6D-E2C9-420E-B641-FA16C387636A}"/>
              </a:ext>
            </a:extLst>
          </p:cNvPr>
          <p:cNvSpPr txBox="1"/>
          <p:nvPr/>
        </p:nvSpPr>
        <p:spPr>
          <a:xfrm>
            <a:off x="795102" y="673719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4. NHÓM GIẢI PH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Á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MÁY NÉN LẠNH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50975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887437" y="1226413"/>
            <a:ext cx="6993777" cy="3604091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spcBef>
                <a:spcPts val="450"/>
              </a:spcBef>
              <a:buFont typeface="+mj-lt"/>
              <a:buAutoNum type="alphaLcPeriod" startAt="3"/>
            </a:pPr>
            <a:r>
              <a:rPr lang="vi-VN" sz="1650" dirty="0"/>
              <a:t>Không để các máy nén chạy non tải</a:t>
            </a:r>
            <a:r>
              <a:rPr lang="en-US" sz="1650" dirty="0"/>
              <a:t>: </a:t>
            </a:r>
            <a:r>
              <a:rPr lang="en-US" sz="1650" dirty="0" err="1"/>
              <a:t>Vận</a:t>
            </a:r>
            <a:r>
              <a:rPr lang="en-US" sz="1650" dirty="0"/>
              <a:t> </a:t>
            </a:r>
            <a:r>
              <a:rPr lang="en-US" sz="1650" dirty="0" err="1"/>
              <a:t>hành</a:t>
            </a:r>
            <a:r>
              <a:rPr lang="en-US" sz="1650" dirty="0"/>
              <a:t> </a:t>
            </a:r>
            <a:r>
              <a:rPr lang="en-US" sz="1650" dirty="0" err="1"/>
              <a:t>các</a:t>
            </a:r>
            <a:r>
              <a:rPr lang="en-US" sz="1650" dirty="0"/>
              <a:t> </a:t>
            </a:r>
            <a:r>
              <a:rPr lang="en-US" sz="1650" dirty="0" err="1"/>
              <a:t>tổ</a:t>
            </a:r>
            <a:r>
              <a:rPr lang="en-US" sz="1650" dirty="0"/>
              <a:t> </a:t>
            </a: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nén</a:t>
            </a:r>
            <a:r>
              <a:rPr lang="en-US" sz="1650" dirty="0"/>
              <a:t> </a:t>
            </a:r>
            <a:r>
              <a:rPr lang="en-US" sz="1650" dirty="0" err="1"/>
              <a:t>theo</a:t>
            </a:r>
            <a:r>
              <a:rPr lang="en-US" sz="1650" dirty="0"/>
              <a:t> </a:t>
            </a:r>
            <a:r>
              <a:rPr lang="en-US" sz="1650" dirty="0" err="1"/>
              <a:t>số</a:t>
            </a:r>
            <a:r>
              <a:rPr lang="en-US" sz="1650" dirty="0"/>
              <a:t> l</a:t>
            </a:r>
            <a:r>
              <a:rPr lang="vi-VN" sz="1650" dirty="0"/>
              <a:t>ư</a:t>
            </a:r>
            <a:r>
              <a:rPr lang="en-US" sz="1650" dirty="0" err="1"/>
              <a:t>ợng</a:t>
            </a:r>
            <a:r>
              <a:rPr lang="en-US" sz="1650" dirty="0"/>
              <a:t> </a:t>
            </a:r>
            <a:r>
              <a:rPr lang="en-US" sz="1650" dirty="0" err="1"/>
              <a:t>thiết</a:t>
            </a:r>
            <a:r>
              <a:rPr lang="en-US" sz="1650" dirty="0"/>
              <a:t> </a:t>
            </a:r>
            <a:r>
              <a:rPr lang="en-US" sz="1650" dirty="0" err="1"/>
              <a:t>bị</a:t>
            </a:r>
            <a:r>
              <a:rPr lang="en-US" sz="1650" dirty="0"/>
              <a:t> </a:t>
            </a:r>
            <a:r>
              <a:rPr lang="en-US" sz="1650" dirty="0" err="1"/>
              <a:t>cấp</a:t>
            </a:r>
            <a:r>
              <a:rPr lang="en-US" sz="1650" dirty="0"/>
              <a:t> </a:t>
            </a:r>
            <a:r>
              <a:rPr lang="en-US" sz="1650" dirty="0" err="1"/>
              <a:t>động</a:t>
            </a:r>
            <a:r>
              <a:rPr lang="en-US" sz="1650" dirty="0"/>
              <a:t> </a:t>
            </a:r>
            <a:r>
              <a:rPr lang="en-US" sz="1650" dirty="0" err="1"/>
              <a:t>vận</a:t>
            </a:r>
            <a:r>
              <a:rPr lang="en-US" sz="1650" dirty="0"/>
              <a:t> </a:t>
            </a:r>
            <a:r>
              <a:rPr lang="en-US" sz="1650" dirty="0" err="1"/>
              <a:t>hành</a:t>
            </a:r>
            <a:endParaRPr lang="en-US" sz="1650" dirty="0"/>
          </a:p>
          <a:p>
            <a:pPr lvl="1" algn="just">
              <a:spcBef>
                <a:spcPts val="450"/>
              </a:spcBef>
            </a:pPr>
            <a:r>
              <a:rPr lang="vi-VN" sz="1650" dirty="0"/>
              <a:t>Hiệu suất năng lượng của máy nén (loại máy nén kiểu</a:t>
            </a:r>
            <a:r>
              <a:rPr lang="en-US" sz="1650" dirty="0"/>
              <a:t> </a:t>
            </a:r>
            <a:r>
              <a:rPr lang="en-GB" sz="1650" dirty="0" err="1"/>
              <a:t>trục</a:t>
            </a:r>
            <a:r>
              <a:rPr lang="en-GB" sz="1650" dirty="0"/>
              <a:t> </a:t>
            </a:r>
            <a:r>
              <a:rPr lang="en-GB" sz="1650" dirty="0" err="1"/>
              <a:t>vít</a:t>
            </a:r>
            <a:r>
              <a:rPr lang="en-GB" sz="1650" dirty="0"/>
              <a:t>) </a:t>
            </a:r>
            <a:r>
              <a:rPr lang="en-GB" sz="1650" dirty="0" err="1"/>
              <a:t>có</a:t>
            </a:r>
            <a:r>
              <a:rPr lang="en-GB" sz="1650" dirty="0"/>
              <a:t> </a:t>
            </a:r>
            <a:r>
              <a:rPr lang="en-GB" sz="1650" dirty="0" err="1"/>
              <a:t>thể</a:t>
            </a:r>
            <a:r>
              <a:rPr lang="en-GB" sz="1650" dirty="0"/>
              <a:t> </a:t>
            </a:r>
            <a:r>
              <a:rPr lang="en-GB" sz="1650" dirty="0" err="1"/>
              <a:t>giảm</a:t>
            </a:r>
            <a:r>
              <a:rPr lang="en-GB" sz="1650" dirty="0"/>
              <a:t> 30% </a:t>
            </a:r>
            <a:r>
              <a:rPr lang="en-GB" sz="1650" dirty="0" err="1"/>
              <a:t>khi</a:t>
            </a:r>
            <a:r>
              <a:rPr lang="en-GB" sz="1650" dirty="0"/>
              <a:t> </a:t>
            </a:r>
            <a:r>
              <a:rPr lang="en-GB" sz="1650" dirty="0" err="1"/>
              <a:t>vận</a:t>
            </a:r>
            <a:r>
              <a:rPr lang="en-GB" sz="1650" dirty="0"/>
              <a:t> </a:t>
            </a:r>
            <a:r>
              <a:rPr lang="en-GB" sz="1650" dirty="0" err="1"/>
              <a:t>hành</a:t>
            </a:r>
            <a:r>
              <a:rPr lang="en-GB" sz="1650" dirty="0"/>
              <a:t> ở </a:t>
            </a:r>
            <a:r>
              <a:rPr lang="en-GB" sz="1650" dirty="0" err="1"/>
              <a:t>chế</a:t>
            </a:r>
            <a:r>
              <a:rPr lang="en-GB" sz="1650" dirty="0"/>
              <a:t> </a:t>
            </a:r>
            <a:r>
              <a:rPr lang="en-GB" sz="1650" dirty="0" err="1"/>
              <a:t>độ</a:t>
            </a:r>
            <a:r>
              <a:rPr lang="en-GB" sz="1650" dirty="0"/>
              <a:t> non </a:t>
            </a:r>
            <a:r>
              <a:rPr lang="en-GB" sz="1650" dirty="0" err="1"/>
              <a:t>tải</a:t>
            </a:r>
            <a:endParaRPr lang="en-GB" sz="1650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3"/>
            </a:pPr>
            <a:endParaRPr lang="en-US" altLang="en-US" sz="1650" dirty="0">
              <a:ea typeface="ＭＳ Ｐゴシック" panose="020B0600070205080204" pitchFamily="34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D5D3EF-C37B-47B2-BC09-27EE20673A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769" y="2509877"/>
            <a:ext cx="5247115" cy="22175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A2E4B9-FEF4-416C-9E19-59C25A1FF1C1}"/>
              </a:ext>
            </a:extLst>
          </p:cNvPr>
          <p:cNvSpPr txBox="1"/>
          <p:nvPr/>
        </p:nvSpPr>
        <p:spPr>
          <a:xfrm>
            <a:off x="873940" y="666783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4. NHÓM GIẢI PH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Á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MÁY NÉN LẠNH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8564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868851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7280" y="611695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5. NHÓM GIẢI PHÁP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DÀN NG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Ư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NG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88613" y="1130484"/>
            <a:ext cx="7074786" cy="1856370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buFont typeface="+mj-lt"/>
              <a:buAutoNum type="alphaLcPeriod"/>
            </a:pPr>
            <a:r>
              <a:rPr lang="vi-VN" sz="1650" dirty="0"/>
              <a:t>Lắp thêm van điện từ xả khí không ngưng lần lượt từng dàn ngưng nhằm giảm áp suất ngưng, giảm lượng điện tiêu thụ của máy nén</a:t>
            </a:r>
            <a:r>
              <a:rPr lang="en-US" sz="1650" dirty="0"/>
              <a:t>.</a:t>
            </a:r>
          </a:p>
          <a:p>
            <a:pPr lvl="1"/>
            <a:r>
              <a:rPr lang="en-US" sz="1650" dirty="0" err="1"/>
              <a:t>Mức</a:t>
            </a:r>
            <a:r>
              <a:rPr lang="en-US" sz="1650" dirty="0"/>
              <a:t> </a:t>
            </a:r>
            <a:r>
              <a:rPr lang="en-US" sz="1650" dirty="0" err="1"/>
              <a:t>tiết</a:t>
            </a:r>
            <a:r>
              <a:rPr lang="en-US" sz="1650" dirty="0"/>
              <a:t> </a:t>
            </a:r>
            <a:r>
              <a:rPr lang="en-US" sz="1650" dirty="0" err="1"/>
              <a:t>kiệm</a:t>
            </a:r>
            <a:r>
              <a:rPr lang="en-US" sz="1650" dirty="0"/>
              <a:t> </a:t>
            </a:r>
            <a:r>
              <a:rPr lang="en-US" sz="1650" dirty="0" err="1"/>
              <a:t>đạt</a:t>
            </a:r>
            <a:r>
              <a:rPr lang="en-US" sz="1650" dirty="0"/>
              <a:t> </a:t>
            </a:r>
            <a:r>
              <a:rPr lang="en-US" sz="1650" dirty="0" err="1"/>
              <a:t>xấp</a:t>
            </a:r>
            <a:r>
              <a:rPr lang="en-US" sz="1650" dirty="0"/>
              <a:t> </a:t>
            </a:r>
            <a:r>
              <a:rPr lang="en-US" sz="1650" dirty="0" err="1"/>
              <a:t>xỉ</a:t>
            </a:r>
            <a:r>
              <a:rPr lang="vi-VN" sz="1650" dirty="0"/>
              <a:t> 3 – 6% </a:t>
            </a:r>
            <a:r>
              <a:rPr lang="en-US" sz="1650" dirty="0" err="1"/>
              <a:t>cho</a:t>
            </a:r>
            <a:r>
              <a:rPr lang="en-US" sz="1650" dirty="0"/>
              <a:t> </a:t>
            </a:r>
            <a:r>
              <a:rPr lang="en-US" sz="1650" dirty="0" err="1"/>
              <a:t>máy</a:t>
            </a:r>
            <a:r>
              <a:rPr lang="en-US" sz="1650" dirty="0"/>
              <a:t> </a:t>
            </a:r>
            <a:r>
              <a:rPr lang="en-US" sz="1650" dirty="0" err="1"/>
              <a:t>nén</a:t>
            </a:r>
            <a:r>
              <a:rPr lang="en-US" sz="1650" dirty="0"/>
              <a:t> </a:t>
            </a:r>
            <a:r>
              <a:rPr lang="vi-VN" sz="1650" dirty="0"/>
              <a:t>lạnh</a:t>
            </a:r>
            <a:endParaRPr lang="en-US" sz="1650" dirty="0"/>
          </a:p>
          <a:p>
            <a:pPr lvl="1"/>
            <a:r>
              <a:rPr lang="vi-VN" sz="1650" dirty="0"/>
              <a:t> </a:t>
            </a:r>
            <a:r>
              <a:rPr lang="en-US" sz="1650" dirty="0" err="1"/>
              <a:t>Mỗi</a:t>
            </a:r>
            <a:r>
              <a:rPr lang="en-US" sz="1650" dirty="0"/>
              <a:t> 1°C </a:t>
            </a:r>
            <a:r>
              <a:rPr lang="en-US" sz="1650" dirty="0" err="1"/>
              <a:t>tăng</a:t>
            </a:r>
            <a:r>
              <a:rPr lang="en-US" sz="1650" dirty="0"/>
              <a:t> </a:t>
            </a:r>
            <a:r>
              <a:rPr lang="en-US" sz="1650" dirty="0" err="1"/>
              <a:t>lên</a:t>
            </a:r>
            <a:r>
              <a:rPr lang="en-US" sz="1650" dirty="0"/>
              <a:t> </a:t>
            </a:r>
            <a:r>
              <a:rPr lang="en-US" sz="1650" dirty="0" err="1"/>
              <a:t>trong</a:t>
            </a:r>
            <a:r>
              <a:rPr lang="en-US" sz="1650" dirty="0"/>
              <a:t> </a:t>
            </a:r>
            <a:r>
              <a:rPr lang="en-US" sz="1650" dirty="0" err="1"/>
              <a:t>áp</a:t>
            </a:r>
            <a:r>
              <a:rPr lang="en-US" sz="1650" dirty="0"/>
              <a:t> </a:t>
            </a:r>
            <a:r>
              <a:rPr lang="en-US" sz="1650" dirty="0" err="1"/>
              <a:t>suất</a:t>
            </a:r>
            <a:r>
              <a:rPr lang="en-US" sz="1650" dirty="0"/>
              <a:t> </a:t>
            </a:r>
            <a:r>
              <a:rPr lang="en-US" sz="1650" dirty="0" err="1"/>
              <a:t>ngưng</a:t>
            </a:r>
            <a:r>
              <a:rPr lang="en-US" sz="1650" dirty="0"/>
              <a:t> :</a:t>
            </a:r>
          </a:p>
          <a:p>
            <a:r>
              <a:rPr lang="en-US" sz="1650" dirty="0"/>
              <a:t> 1% </a:t>
            </a:r>
            <a:r>
              <a:rPr lang="en-US" sz="1650" dirty="0" err="1"/>
              <a:t>công</a:t>
            </a:r>
            <a:r>
              <a:rPr lang="en-US" sz="1650" dirty="0"/>
              <a:t> </a:t>
            </a:r>
            <a:r>
              <a:rPr lang="en-US" sz="1650" dirty="0" err="1"/>
              <a:t>suất</a:t>
            </a:r>
            <a:r>
              <a:rPr lang="en-US" sz="1650" dirty="0"/>
              <a:t> </a:t>
            </a:r>
            <a:r>
              <a:rPr lang="vi-VN" sz="1650" dirty="0"/>
              <a:t>lạnh</a:t>
            </a:r>
            <a:r>
              <a:rPr lang="en-US" sz="1650" dirty="0"/>
              <a:t> </a:t>
            </a:r>
            <a:r>
              <a:rPr lang="vi-VN" sz="1650" dirty="0"/>
              <a:t>giảm</a:t>
            </a:r>
            <a:endParaRPr lang="en-US" sz="1650" dirty="0"/>
          </a:p>
          <a:p>
            <a:pPr lvl="2"/>
            <a:r>
              <a:rPr lang="en-US" sz="1650" dirty="0"/>
              <a:t> 3% COP </a:t>
            </a:r>
            <a:r>
              <a:rPr lang="en-US" sz="1650" dirty="0" err="1"/>
              <a:t>thấp</a:t>
            </a:r>
            <a:r>
              <a:rPr lang="en-US" sz="1650" dirty="0"/>
              <a:t> </a:t>
            </a:r>
            <a:r>
              <a:rPr lang="en-US" sz="1650" dirty="0" err="1"/>
              <a:t>hơn</a:t>
            </a:r>
            <a:endParaRPr lang="en-GB" sz="1650" dirty="0"/>
          </a:p>
          <a:p>
            <a:pPr marL="342900" indent="-342900" algn="just">
              <a:buFont typeface="+mj-lt"/>
              <a:buAutoNum type="alphaLcPeriod"/>
            </a:pPr>
            <a:endParaRPr lang="en-US" sz="16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BA62FA-A7EE-4B9D-B621-93B9A79D8C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105" y="2986854"/>
            <a:ext cx="2819957" cy="2114967"/>
          </a:xfrm>
          <a:prstGeom prst="rect">
            <a:avLst/>
          </a:prstGeom>
        </p:spPr>
      </p:pic>
      <p:pic>
        <p:nvPicPr>
          <p:cNvPr id="1026" name="Picture 2" descr="http://cb27.com.vn/uploads/shops/2016_12/apm-color1.jpg">
            <a:extLst>
              <a:ext uri="{FF2B5EF4-FFF2-40B4-BE49-F238E27FC236}">
                <a16:creationId xmlns:a16="http://schemas.microsoft.com/office/drawing/2014/main" id="{2E499877-7258-4314-B4C0-67E2E7288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554" y="2224682"/>
            <a:ext cx="1710075" cy="283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98303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3403" y="1130782"/>
            <a:ext cx="4712556" cy="396501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algn="just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  <a:buFont typeface="+mj-lt"/>
              <a:buAutoNum type="alphaLcPeriod" startAt="2"/>
            </a:pPr>
            <a:r>
              <a:rPr lang="vi-VN" sz="1600" dirty="0" err="1"/>
              <a:t>Lắp</a:t>
            </a:r>
            <a:r>
              <a:rPr lang="vi-VN" sz="1600" dirty="0"/>
              <a:t> thêm </a:t>
            </a:r>
            <a:r>
              <a:rPr lang="vi-VN" sz="1600" dirty="0" err="1"/>
              <a:t>thiết</a:t>
            </a:r>
            <a:r>
              <a:rPr lang="vi-VN" sz="1600" dirty="0"/>
              <a:t> </a:t>
            </a:r>
            <a:r>
              <a:rPr lang="vi-VN" sz="1600" dirty="0" err="1"/>
              <a:t>bị</a:t>
            </a:r>
            <a:r>
              <a:rPr lang="vi-VN" sz="1600" dirty="0"/>
              <a:t> </a:t>
            </a:r>
            <a:r>
              <a:rPr lang="vi-VN" sz="1600" dirty="0" err="1"/>
              <a:t>tách</a:t>
            </a:r>
            <a:r>
              <a:rPr lang="vi-VN" sz="1600" dirty="0"/>
              <a:t> </a:t>
            </a:r>
            <a:r>
              <a:rPr lang="vi-VN" sz="1600" dirty="0" err="1"/>
              <a:t>khí</a:t>
            </a:r>
            <a:r>
              <a:rPr lang="vi-VN" sz="1600" dirty="0"/>
              <a:t>, </a:t>
            </a:r>
            <a:r>
              <a:rPr lang="vi-VN" sz="1600" dirty="0" err="1"/>
              <a:t>tách</a:t>
            </a:r>
            <a:r>
              <a:rPr lang="vi-VN" sz="1600" dirty="0"/>
              <a:t> </a:t>
            </a:r>
            <a:r>
              <a:rPr lang="vi-VN" sz="1600" dirty="0" err="1"/>
              <a:t>nước</a:t>
            </a:r>
            <a:r>
              <a:rPr lang="vi-VN" sz="1600" dirty="0"/>
              <a:t> cho </a:t>
            </a:r>
            <a:r>
              <a:rPr lang="vi-VN" sz="1600" dirty="0" err="1"/>
              <a:t>hệ</a:t>
            </a:r>
            <a:r>
              <a:rPr lang="vi-VN" sz="1600" dirty="0"/>
              <a:t> </a:t>
            </a:r>
            <a:r>
              <a:rPr lang="vi-VN" sz="1600" dirty="0" err="1"/>
              <a:t>thống</a:t>
            </a:r>
            <a:r>
              <a:rPr lang="vi-VN" sz="1600" dirty="0"/>
              <a:t> </a:t>
            </a:r>
            <a:r>
              <a:rPr lang="vi-VN" sz="1600" dirty="0" err="1"/>
              <a:t>lạnh</a:t>
            </a:r>
            <a:r>
              <a:rPr lang="en-US" sz="1600" dirty="0"/>
              <a:t>: </a:t>
            </a:r>
            <a:r>
              <a:rPr lang="en-US" sz="1600" dirty="0" err="1"/>
              <a:t>Rất</a:t>
            </a:r>
            <a:r>
              <a:rPr lang="en-US" sz="1600" dirty="0"/>
              <a:t> </a:t>
            </a:r>
            <a:r>
              <a:rPr lang="en-US" sz="1600" dirty="0" err="1"/>
              <a:t>nhiều</a:t>
            </a:r>
            <a:r>
              <a:rPr lang="en-US" sz="1600" dirty="0"/>
              <a:t> </a:t>
            </a:r>
            <a:r>
              <a:rPr lang="en-US" sz="1600" dirty="0" err="1"/>
              <a:t>hệ</a:t>
            </a:r>
            <a:r>
              <a:rPr lang="en-US" sz="1600" dirty="0"/>
              <a:t> </a:t>
            </a:r>
            <a:r>
              <a:rPr lang="en-US" sz="1600" dirty="0" err="1"/>
              <a:t>thống</a:t>
            </a:r>
            <a:r>
              <a:rPr lang="en-US" sz="1600" dirty="0"/>
              <a:t> </a:t>
            </a:r>
            <a:r>
              <a:rPr lang="en-US" sz="1600" dirty="0" err="1"/>
              <a:t>lạnh</a:t>
            </a:r>
            <a:r>
              <a:rPr lang="en-US" sz="1600" dirty="0"/>
              <a:t> </a:t>
            </a:r>
            <a:r>
              <a:rPr lang="en-US" sz="1600" dirty="0" err="1"/>
              <a:t>trong</a:t>
            </a:r>
            <a:r>
              <a:rPr lang="en-US" sz="1600" dirty="0"/>
              <a:t> </a:t>
            </a:r>
            <a:r>
              <a:rPr lang="en-US" sz="1600" dirty="0" err="1"/>
              <a:t>các</a:t>
            </a:r>
            <a:r>
              <a:rPr lang="en-US" sz="1600" dirty="0"/>
              <a:t> </a:t>
            </a:r>
            <a:r>
              <a:rPr lang="en-US" sz="1600" dirty="0" err="1"/>
              <a:t>dây</a:t>
            </a:r>
            <a:r>
              <a:rPr lang="en-US" sz="1600" dirty="0"/>
              <a:t> </a:t>
            </a:r>
            <a:r>
              <a:rPr lang="en-US" sz="1600" dirty="0" err="1"/>
              <a:t>chuyền</a:t>
            </a:r>
            <a:r>
              <a:rPr lang="en-US" sz="1600" dirty="0"/>
              <a:t> </a:t>
            </a:r>
            <a:r>
              <a:rPr lang="en-US" sz="1600" dirty="0" err="1"/>
              <a:t>chế</a:t>
            </a:r>
            <a:r>
              <a:rPr lang="en-US" sz="1600" dirty="0"/>
              <a:t> </a:t>
            </a:r>
            <a:r>
              <a:rPr lang="en-US" sz="1600" dirty="0" err="1"/>
              <a:t>biến</a:t>
            </a:r>
            <a:r>
              <a:rPr lang="en-US" sz="1600" dirty="0"/>
              <a:t> </a:t>
            </a:r>
            <a:r>
              <a:rPr lang="en-US" sz="1600" dirty="0" err="1"/>
              <a:t>thủy</a:t>
            </a:r>
            <a:r>
              <a:rPr lang="en-US" sz="1600" dirty="0"/>
              <a:t> </a:t>
            </a:r>
            <a:r>
              <a:rPr lang="en-US" sz="1600" dirty="0" err="1"/>
              <a:t>sản</a:t>
            </a:r>
            <a:r>
              <a:rPr lang="en-US" sz="1600" dirty="0"/>
              <a:t> </a:t>
            </a:r>
            <a:r>
              <a:rPr lang="en-US" sz="1600" dirty="0" err="1"/>
              <a:t>đông</a:t>
            </a:r>
            <a:r>
              <a:rPr lang="en-US" sz="1600" dirty="0"/>
              <a:t> </a:t>
            </a:r>
            <a:r>
              <a:rPr lang="en-US" sz="1600" dirty="0" err="1"/>
              <a:t>lạnh</a:t>
            </a:r>
            <a:r>
              <a:rPr lang="en-US" sz="1600" dirty="0"/>
              <a:t> </a:t>
            </a:r>
            <a:r>
              <a:rPr lang="en-US" sz="1600" dirty="0" err="1"/>
              <a:t>rất</a:t>
            </a:r>
            <a:r>
              <a:rPr lang="en-US" sz="1600" dirty="0"/>
              <a:t> </a:t>
            </a:r>
            <a:r>
              <a:rPr lang="en-US" sz="1600" dirty="0" err="1"/>
              <a:t>ít</a:t>
            </a:r>
            <a:r>
              <a:rPr lang="en-US" sz="1600" dirty="0"/>
              <a:t> </a:t>
            </a:r>
            <a:r>
              <a:rPr lang="en-US" sz="1600" dirty="0" err="1"/>
              <a:t>được</a:t>
            </a:r>
            <a:r>
              <a:rPr lang="en-US" sz="1600" dirty="0"/>
              <a:t> </a:t>
            </a:r>
            <a:r>
              <a:rPr lang="en-US" sz="1600" dirty="0" err="1"/>
              <a:t>bảo</a:t>
            </a:r>
            <a:r>
              <a:rPr lang="en-US" sz="1600" dirty="0"/>
              <a:t> </a:t>
            </a:r>
            <a:r>
              <a:rPr lang="en-US" sz="1600" dirty="0" err="1"/>
              <a:t>trì</a:t>
            </a:r>
            <a:r>
              <a:rPr lang="en-US" sz="1600" dirty="0"/>
              <a:t>. Do </a:t>
            </a:r>
            <a:r>
              <a:rPr lang="en-US" sz="1600" dirty="0" err="1"/>
              <a:t>vậy</a:t>
            </a:r>
            <a:r>
              <a:rPr lang="en-US" sz="1600" dirty="0"/>
              <a:t>, </a:t>
            </a:r>
            <a:r>
              <a:rPr lang="en-US" sz="1600" dirty="0" err="1"/>
              <a:t>có</a:t>
            </a:r>
            <a:r>
              <a:rPr lang="en-US" sz="1600" dirty="0"/>
              <a:t> </a:t>
            </a:r>
            <a:r>
              <a:rPr lang="en-US" sz="1600" dirty="0" err="1"/>
              <a:t>thể</a:t>
            </a:r>
            <a:r>
              <a:rPr lang="en-US" sz="1600" dirty="0"/>
              <a:t> </a:t>
            </a:r>
            <a:r>
              <a:rPr lang="en-US" sz="1600" dirty="0" err="1"/>
              <a:t>có</a:t>
            </a:r>
            <a:r>
              <a:rPr lang="en-US" sz="1600" dirty="0"/>
              <a:t> </a:t>
            </a:r>
            <a:r>
              <a:rPr lang="en-US" sz="1600" dirty="0" err="1"/>
              <a:t>hỏng</a:t>
            </a:r>
            <a:r>
              <a:rPr lang="en-US" sz="1600" dirty="0"/>
              <a:t> </a:t>
            </a:r>
            <a:r>
              <a:rPr lang="en-US" sz="1600" dirty="0" err="1"/>
              <a:t>hóc</a:t>
            </a:r>
            <a:r>
              <a:rPr lang="en-US" sz="1600" dirty="0"/>
              <a:t> do </a:t>
            </a:r>
            <a:r>
              <a:rPr lang="vi-VN" sz="1600" dirty="0" err="1"/>
              <a:t>nước</a:t>
            </a:r>
            <a:r>
              <a:rPr lang="en-US" sz="1600" dirty="0"/>
              <a:t> </a:t>
            </a:r>
            <a:r>
              <a:rPr lang="en-US" sz="1600" dirty="0" err="1"/>
              <a:t>có</a:t>
            </a:r>
            <a:r>
              <a:rPr lang="en-US" sz="1600" dirty="0"/>
              <a:t> </a:t>
            </a:r>
            <a:r>
              <a:rPr lang="en-US" sz="1600" dirty="0" err="1"/>
              <a:t>trong</a:t>
            </a:r>
            <a:r>
              <a:rPr lang="en-US" sz="1600" dirty="0"/>
              <a:t> dung </a:t>
            </a:r>
            <a:r>
              <a:rPr lang="en-US" sz="1600" dirty="0" err="1"/>
              <a:t>dịch</a:t>
            </a:r>
            <a:r>
              <a:rPr lang="en-US" sz="1600" dirty="0"/>
              <a:t> NH</a:t>
            </a:r>
            <a:r>
              <a:rPr lang="en-US" sz="1600" baseline="-25000" dirty="0"/>
              <a:t>3</a:t>
            </a:r>
            <a:r>
              <a:rPr lang="en-US" sz="1600" dirty="0"/>
              <a:t>:</a:t>
            </a:r>
          </a:p>
          <a:p>
            <a:pPr lvl="1" algn="just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</a:pPr>
            <a:r>
              <a:rPr lang="en-US" sz="1600" dirty="0" err="1"/>
              <a:t>Tăng</a:t>
            </a:r>
            <a:r>
              <a:rPr lang="en-US" sz="1600" dirty="0"/>
              <a:t> </a:t>
            </a:r>
            <a:r>
              <a:rPr lang="en-US" sz="1600" dirty="0" err="1"/>
              <a:t>mức</a:t>
            </a:r>
            <a:r>
              <a:rPr lang="en-US" sz="1600" dirty="0"/>
              <a:t> </a:t>
            </a:r>
            <a:r>
              <a:rPr lang="en-US" sz="1600" dirty="0" err="1"/>
              <a:t>tiêu</a:t>
            </a:r>
            <a:r>
              <a:rPr lang="en-US" sz="1600" dirty="0"/>
              <a:t> </a:t>
            </a:r>
            <a:r>
              <a:rPr lang="en-US" sz="1600" dirty="0" err="1"/>
              <a:t>thụ</a:t>
            </a:r>
            <a:r>
              <a:rPr lang="en-US" sz="1600" dirty="0"/>
              <a:t> </a:t>
            </a:r>
            <a:r>
              <a:rPr lang="en-US" sz="1600" dirty="0" err="1"/>
              <a:t>năng</a:t>
            </a:r>
            <a:r>
              <a:rPr lang="en-US" sz="1600" dirty="0"/>
              <a:t> </a:t>
            </a:r>
            <a:r>
              <a:rPr lang="en-US" sz="1600" dirty="0" err="1"/>
              <a:t>lượng</a:t>
            </a:r>
            <a:endParaRPr lang="en-US" sz="1600" dirty="0"/>
          </a:p>
          <a:p>
            <a:pPr lvl="1" algn="just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</a:pPr>
            <a:r>
              <a:rPr lang="en-US" sz="1600" dirty="0" err="1"/>
              <a:t>Giảm</a:t>
            </a:r>
            <a:r>
              <a:rPr lang="en-US" sz="1600" dirty="0"/>
              <a:t> </a:t>
            </a:r>
            <a:r>
              <a:rPr lang="en-US" sz="1600" dirty="0" err="1"/>
              <a:t>công</a:t>
            </a:r>
            <a:r>
              <a:rPr lang="en-US" sz="1600" dirty="0"/>
              <a:t> </a:t>
            </a:r>
            <a:r>
              <a:rPr lang="en-US" sz="1600" dirty="0" err="1"/>
              <a:t>suất</a:t>
            </a:r>
            <a:r>
              <a:rPr lang="en-US" sz="1600" dirty="0"/>
              <a:t> </a:t>
            </a:r>
            <a:r>
              <a:rPr lang="en-US" sz="1600" dirty="0" err="1"/>
              <a:t>làm</a:t>
            </a:r>
            <a:r>
              <a:rPr lang="en-US" sz="1600" dirty="0"/>
              <a:t> </a:t>
            </a:r>
            <a:r>
              <a:rPr lang="en-US" sz="1600" dirty="0" err="1"/>
              <a:t>lạnh</a:t>
            </a:r>
            <a:r>
              <a:rPr lang="en-US" sz="1600" dirty="0"/>
              <a:t> </a:t>
            </a:r>
          </a:p>
          <a:p>
            <a:pPr lvl="1" algn="just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</a:pPr>
            <a:r>
              <a:rPr lang="en-US" sz="1600" dirty="0" err="1"/>
              <a:t>Áp</a:t>
            </a:r>
            <a:r>
              <a:rPr lang="en-US" sz="1600" dirty="0"/>
              <a:t> </a:t>
            </a:r>
            <a:r>
              <a:rPr lang="en-US" sz="1600" dirty="0" err="1"/>
              <a:t>suất</a:t>
            </a:r>
            <a:r>
              <a:rPr lang="en-US" sz="1600" dirty="0"/>
              <a:t> </a:t>
            </a:r>
            <a:r>
              <a:rPr lang="vi-VN" sz="1600" dirty="0"/>
              <a:t>d</a:t>
            </a:r>
            <a:r>
              <a:rPr lang="en-US" sz="1600" dirty="0" err="1"/>
              <a:t>àn</a:t>
            </a:r>
            <a:r>
              <a:rPr lang="en-US" sz="1600" dirty="0"/>
              <a:t> bay </a:t>
            </a:r>
            <a:r>
              <a:rPr lang="en-US" sz="1600" dirty="0" err="1"/>
              <a:t>hơi</a:t>
            </a:r>
            <a:r>
              <a:rPr lang="en-US" sz="1600" dirty="0"/>
              <a:t> </a:t>
            </a:r>
            <a:r>
              <a:rPr lang="en-US" sz="1600" dirty="0" err="1"/>
              <a:t>thấp</a:t>
            </a:r>
            <a:r>
              <a:rPr lang="en-US" sz="1600" dirty="0"/>
              <a:t> </a:t>
            </a:r>
            <a:r>
              <a:rPr lang="en-US" sz="1600" dirty="0" err="1"/>
              <a:t>hơn</a:t>
            </a:r>
            <a:r>
              <a:rPr lang="en-US" sz="1600" dirty="0"/>
              <a:t> ở </a:t>
            </a:r>
            <a:r>
              <a:rPr lang="en-US" sz="1600" dirty="0" err="1"/>
              <a:t>cùng</a:t>
            </a:r>
            <a:r>
              <a:rPr lang="en-US" sz="1600" dirty="0"/>
              <a:t> 1 </a:t>
            </a:r>
            <a:r>
              <a:rPr lang="en-US" sz="1600" dirty="0" err="1"/>
              <a:t>nhiệt</a:t>
            </a:r>
            <a:r>
              <a:rPr lang="en-US" sz="1600" dirty="0"/>
              <a:t> </a:t>
            </a:r>
            <a:r>
              <a:rPr lang="en-US" sz="1600" dirty="0" err="1"/>
              <a:t>độ</a:t>
            </a:r>
            <a:endParaRPr lang="en-US" sz="1600" dirty="0"/>
          </a:p>
          <a:p>
            <a:pPr lvl="1" algn="just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</a:pPr>
            <a:r>
              <a:rPr lang="en-US" sz="1600" dirty="0" err="1"/>
              <a:t>Rò</a:t>
            </a:r>
            <a:r>
              <a:rPr lang="en-US" sz="1600" dirty="0"/>
              <a:t> </a:t>
            </a:r>
            <a:r>
              <a:rPr lang="en-US" sz="1600" dirty="0" err="1"/>
              <a:t>rỉ</a:t>
            </a:r>
            <a:r>
              <a:rPr lang="en-US" sz="1600" dirty="0"/>
              <a:t> do </a:t>
            </a:r>
            <a:r>
              <a:rPr lang="en-US" sz="1600" dirty="0" err="1"/>
              <a:t>roăng</a:t>
            </a:r>
            <a:r>
              <a:rPr lang="en-US" sz="1600" dirty="0"/>
              <a:t> </a:t>
            </a:r>
            <a:r>
              <a:rPr lang="en-US" sz="1600" dirty="0" err="1"/>
              <a:t>hình</a:t>
            </a:r>
            <a:r>
              <a:rPr lang="en-US" sz="1600" dirty="0"/>
              <a:t> O </a:t>
            </a:r>
            <a:r>
              <a:rPr lang="en-US" sz="1600" dirty="0" err="1"/>
              <a:t>và</a:t>
            </a:r>
            <a:r>
              <a:rPr lang="en-US" sz="1600" dirty="0"/>
              <a:t> </a:t>
            </a:r>
            <a:r>
              <a:rPr lang="en-US" sz="1600" dirty="0" err="1"/>
              <a:t>roăng</a:t>
            </a:r>
            <a:r>
              <a:rPr lang="en-US" sz="1600" dirty="0"/>
              <a:t> </a:t>
            </a:r>
            <a:r>
              <a:rPr lang="en-US" sz="1600" dirty="0" err="1"/>
              <a:t>khác</a:t>
            </a:r>
            <a:r>
              <a:rPr lang="en-US" sz="1600" dirty="0"/>
              <a:t> </a:t>
            </a:r>
            <a:r>
              <a:rPr lang="en-US" sz="1600" dirty="0" err="1"/>
              <a:t>bị</a:t>
            </a:r>
            <a:r>
              <a:rPr lang="en-US" sz="1600" dirty="0"/>
              <a:t> </a:t>
            </a:r>
            <a:r>
              <a:rPr lang="en-US" sz="1600" dirty="0" err="1"/>
              <a:t>dễ</a:t>
            </a:r>
            <a:r>
              <a:rPr lang="en-US" sz="1600" dirty="0"/>
              <a:t> </a:t>
            </a:r>
            <a:r>
              <a:rPr lang="en-US" sz="1600" dirty="0" err="1"/>
              <a:t>vỡ</a:t>
            </a:r>
            <a:endParaRPr lang="en-US" sz="1600" dirty="0"/>
          </a:p>
          <a:p>
            <a:pPr lvl="1" algn="just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</a:pPr>
            <a:r>
              <a:rPr lang="en-US" sz="1600" dirty="0" err="1"/>
              <a:t>Sự</a:t>
            </a:r>
            <a:r>
              <a:rPr lang="en-US" sz="1600" dirty="0"/>
              <a:t> </a:t>
            </a:r>
            <a:r>
              <a:rPr lang="en-US" sz="1600" dirty="0" err="1"/>
              <a:t>hao</a:t>
            </a:r>
            <a:r>
              <a:rPr lang="en-US" sz="1600" dirty="0"/>
              <a:t> </a:t>
            </a:r>
            <a:r>
              <a:rPr lang="en-US" sz="1600" dirty="0" err="1"/>
              <a:t>mòn</a:t>
            </a:r>
            <a:r>
              <a:rPr lang="en-US" sz="1600" dirty="0"/>
              <a:t> </a:t>
            </a:r>
            <a:r>
              <a:rPr lang="en-US" sz="1600" dirty="0" err="1"/>
              <a:t>của</a:t>
            </a:r>
            <a:r>
              <a:rPr lang="en-US" sz="1600" dirty="0"/>
              <a:t> van </a:t>
            </a:r>
            <a:r>
              <a:rPr lang="en-US" sz="1600" dirty="0" err="1"/>
              <a:t>và</a:t>
            </a:r>
            <a:r>
              <a:rPr lang="en-US" sz="1600" dirty="0"/>
              <a:t> </a:t>
            </a:r>
            <a:r>
              <a:rPr lang="en-US" sz="1600" dirty="0" err="1"/>
              <a:t>thiết</a:t>
            </a:r>
            <a:r>
              <a:rPr lang="en-US" sz="1600" dirty="0"/>
              <a:t> </a:t>
            </a:r>
            <a:r>
              <a:rPr lang="en-US" sz="1600" dirty="0" err="1"/>
              <a:t>bị</a:t>
            </a:r>
            <a:r>
              <a:rPr lang="en-US" sz="1600" dirty="0"/>
              <a:t> </a:t>
            </a:r>
            <a:r>
              <a:rPr lang="en-US" sz="1600" dirty="0" err="1"/>
              <a:t>điều</a:t>
            </a:r>
            <a:r>
              <a:rPr lang="en-US" sz="1600" dirty="0"/>
              <a:t> </a:t>
            </a:r>
            <a:r>
              <a:rPr lang="en-US" sz="1600" dirty="0" err="1"/>
              <a:t>khiển</a:t>
            </a:r>
            <a:endParaRPr lang="en-US" sz="1600" b="1" dirty="0"/>
          </a:p>
          <a:p>
            <a:pPr marL="0" indent="0" algn="just">
              <a:lnSpc>
                <a:spcPct val="110000"/>
              </a:lnSpc>
              <a:buNone/>
            </a:pPr>
            <a:endParaRPr lang="en-US" sz="1600" dirty="0"/>
          </a:p>
          <a:p>
            <a:pPr marL="342900" indent="-342900" algn="just">
              <a:lnSpc>
                <a:spcPct val="110000"/>
              </a:lnSpc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3"/>
            </a:pP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3C4F40-B48B-4270-AB05-ECC0A0382D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25656" y="1093333"/>
            <a:ext cx="1856169" cy="1392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006C13-8614-4A95-893E-222925B6A29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9081" y="2868208"/>
            <a:ext cx="2889321" cy="175177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7750A9-D75C-4CBD-86AE-712EC53FBD39}"/>
              </a:ext>
            </a:extLst>
          </p:cNvPr>
          <p:cNvSpPr txBox="1"/>
          <p:nvPr/>
        </p:nvSpPr>
        <p:spPr>
          <a:xfrm>
            <a:off x="693403" y="598883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6. NHÓM GIẢI PHÁP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CHO DÀN NG</a:t>
            </a:r>
            <a:r>
              <a:rPr lang="vi-VN" sz="1800" b="1" dirty="0">
                <a:solidFill>
                  <a:schemeClr val="accent1">
                    <a:lumMod val="50000"/>
                  </a:schemeClr>
                </a:solidFill>
              </a:rPr>
              <a:t>Ư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NG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02098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34069" y="1329612"/>
            <a:ext cx="7310050" cy="372641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lphaLcPeriod"/>
            </a:pPr>
            <a:r>
              <a:rPr lang="vi-VN" sz="1600" dirty="0"/>
              <a:t>Chuyển đổi một số thiết bị lạnh sử dụng môi chất R22 sang NH3</a:t>
            </a:r>
            <a:r>
              <a:rPr lang="en-US" sz="1600" dirty="0"/>
              <a:t>.</a:t>
            </a:r>
          </a:p>
          <a:p>
            <a:pPr lvl="1" algn="just"/>
            <a:r>
              <a:rPr lang="en-US" sz="1600" dirty="0">
                <a:latin typeface="Arial" charset="0"/>
                <a:ea typeface="Arial" charset="0"/>
                <a:cs typeface="Arial" charset="0"/>
              </a:rPr>
              <a:t>Theo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Nghị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định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thư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Montreal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mà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Việt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Nam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là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một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thành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viên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môi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chất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R22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chỉ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được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ở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mức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2.5%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sau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năm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2030.</a:t>
            </a:r>
          </a:p>
          <a:p>
            <a:pPr lvl="1" algn="just"/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Hầu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hết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máy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nén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hệ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thống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môi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chất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R22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là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thiết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bị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đơn lẻ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vì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thế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có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thể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đầu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tư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dần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  <a:p>
            <a:pPr lvl="1" algn="just"/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Giảm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từ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5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đến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 10%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hiệu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suất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hệ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thống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lạnh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dùng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sz="1600" dirty="0">
                <a:latin typeface="Arial" charset="0"/>
                <a:ea typeface="Arial" charset="0"/>
                <a:cs typeface="Arial" charset="0"/>
              </a:rPr>
              <a:t>R22 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ở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nhiệt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độ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vận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hành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thấp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từ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-28 to -45 </a:t>
            </a:r>
            <a:r>
              <a:rPr lang="en-US" sz="1600" baseline="30000" dirty="0">
                <a:latin typeface="Arial" charset="0"/>
                <a:ea typeface="Arial" charset="0"/>
                <a:cs typeface="Arial" charset="0"/>
              </a:rPr>
              <a:t>0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C) so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với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việc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hệ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thống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lạnh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dùng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NH3.</a:t>
            </a:r>
          </a:p>
          <a:p>
            <a:pPr marL="342900" indent="-342900" algn="just">
              <a:buFont typeface="+mj-lt"/>
              <a:buAutoNum type="alphaLcPeriod"/>
            </a:pPr>
            <a:endParaRPr lang="en-US" sz="1600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/>
            </a:pP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0AC67F-9AB7-40BC-9CD2-D1937C56B9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8406" y="3091930"/>
            <a:ext cx="1969417" cy="2051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C649C8-E818-44E5-9048-8EFC458A800F}"/>
              </a:ext>
            </a:extLst>
          </p:cNvPr>
          <p:cNvSpPr txBox="1"/>
          <p:nvPr/>
        </p:nvSpPr>
        <p:spPr>
          <a:xfrm>
            <a:off x="734069" y="785603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6. CÁC GIẢI PHÁP KHÁC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91857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71585" y="1032075"/>
            <a:ext cx="7000829" cy="383500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+mj-lt"/>
              <a:buAutoNum type="alphaLcPeriod" startAt="2"/>
            </a:pP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đèn</a:t>
            </a:r>
            <a:r>
              <a:rPr lang="en-US" dirty="0"/>
              <a:t> </a:t>
            </a:r>
            <a:r>
              <a:rPr lang="vi-VN" dirty="0"/>
              <a:t>huỳnh quang</a:t>
            </a:r>
            <a:r>
              <a:rPr lang="en-US" dirty="0"/>
              <a:t> (</a:t>
            </a:r>
            <a:r>
              <a:rPr lang="en-MY" dirty="0"/>
              <a:t>T8-chấn </a:t>
            </a:r>
            <a:r>
              <a:rPr lang="en-MY" dirty="0" err="1"/>
              <a:t>lưu</a:t>
            </a:r>
            <a:r>
              <a:rPr lang="en-MY" dirty="0"/>
              <a:t> </a:t>
            </a:r>
            <a:r>
              <a:rPr lang="en-MY" dirty="0" err="1"/>
              <a:t>từ</a:t>
            </a:r>
            <a:r>
              <a:rPr lang="en-MY" dirty="0"/>
              <a:t> ) </a:t>
            </a:r>
            <a:r>
              <a:rPr lang="en-MY" dirty="0" err="1"/>
              <a:t>bằng</a:t>
            </a:r>
            <a:r>
              <a:rPr lang="en-MY" dirty="0"/>
              <a:t> </a:t>
            </a:r>
            <a:r>
              <a:rPr lang="vi-VN" dirty="0"/>
              <a:t>đèn </a:t>
            </a:r>
            <a:r>
              <a:rPr lang="en-MY" dirty="0" err="1"/>
              <a:t>chiếu</a:t>
            </a:r>
            <a:r>
              <a:rPr lang="en-MY" dirty="0"/>
              <a:t> </a:t>
            </a:r>
            <a:r>
              <a:rPr lang="en-MY" dirty="0" err="1"/>
              <a:t>sáng</a:t>
            </a:r>
            <a:r>
              <a:rPr lang="en-MY" dirty="0"/>
              <a:t> </a:t>
            </a:r>
            <a:r>
              <a:rPr lang="en-MY" dirty="0" err="1"/>
              <a:t>hiệu</a:t>
            </a:r>
            <a:r>
              <a:rPr lang="en-MY" dirty="0"/>
              <a:t> </a:t>
            </a:r>
            <a:r>
              <a:rPr lang="en-MY" dirty="0" err="1"/>
              <a:t>suất</a:t>
            </a:r>
            <a:r>
              <a:rPr lang="en-MY" dirty="0"/>
              <a:t> </a:t>
            </a:r>
            <a:r>
              <a:rPr lang="en-MY" dirty="0" err="1"/>
              <a:t>cao</a:t>
            </a:r>
            <a:r>
              <a:rPr lang="en-MY" dirty="0"/>
              <a:t> </a:t>
            </a:r>
            <a:r>
              <a:rPr lang="vi-VN" dirty="0"/>
              <a:t>(LED / </a:t>
            </a:r>
            <a:r>
              <a:rPr lang="en-US" dirty="0" err="1"/>
              <a:t>Đèn</a:t>
            </a:r>
            <a:r>
              <a:rPr lang="en-US" dirty="0"/>
              <a:t> </a:t>
            </a:r>
            <a:r>
              <a:rPr lang="vi-VN" dirty="0"/>
              <a:t>T5)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748586" y="5110547"/>
            <a:ext cx="538163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2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5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87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7145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0574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4003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27432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D98CB0E3-489C-4651-AB62-9D610A2CF7D5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449" y="1859522"/>
            <a:ext cx="1671638" cy="10693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425"/>
          <a:stretch/>
        </p:blipFill>
        <p:spPr>
          <a:xfrm>
            <a:off x="6866491" y="1859522"/>
            <a:ext cx="1294457" cy="1114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8465" y="4117154"/>
            <a:ext cx="1195622" cy="11144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6492" y="4017497"/>
            <a:ext cx="1292221" cy="1114425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93404"/>
              </p:ext>
            </p:extLst>
          </p:nvPr>
        </p:nvGraphicFramePr>
        <p:xfrm>
          <a:off x="3437255" y="3092044"/>
          <a:ext cx="3970059" cy="94524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902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0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9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86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000" b="1" kern="1200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ahoma" panose="020B0604030504040204" pitchFamily="34" charset="0"/>
                        </a:rPr>
                        <a:t>Chủng loại</a:t>
                      </a:r>
                      <a:endParaRPr lang="en-US" sz="1000" b="1" kern="1200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Arial" panose="020B0604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000" b="1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ahoma" panose="020B0604030504040204" pitchFamily="34" charset="0"/>
                        </a:rPr>
                        <a:t>Công suất</a:t>
                      </a:r>
                      <a:endParaRPr lang="en-US" sz="1000" dirty="0">
                        <a:effectLst/>
                        <a:latin typeface="Tahoma" panose="020B060403050404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ahoma" panose="020B0604030504040204" pitchFamily="34" charset="0"/>
                        </a:rPr>
                        <a:t>% </a:t>
                      </a:r>
                      <a:r>
                        <a:rPr lang="vi-VN" sz="1000" b="1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ahoma" panose="020B0604030504040204" pitchFamily="34" charset="0"/>
                        </a:rPr>
                        <a:t>Tiết kiệm</a:t>
                      </a:r>
                      <a:endParaRPr lang="en-US" sz="1000" dirty="0">
                        <a:effectLst/>
                        <a:latin typeface="Tahoma" panose="020B060403050404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2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94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vi-VN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Đèn </a:t>
                      </a: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T8</a:t>
                      </a:r>
                      <a:r>
                        <a:rPr lang="en-US" sz="900" baseline="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vi-VN" sz="900" baseline="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chấn lưu sắt từ</a:t>
                      </a:r>
                      <a:endParaRPr lang="en-US" sz="900" dirty="0">
                        <a:effectLst/>
                        <a:latin typeface="Tahoma" panose="020B060403050404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46 W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85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vi-VN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Đèn </a:t>
                      </a: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T5 +</a:t>
                      </a:r>
                      <a:r>
                        <a:rPr lang="en-US" sz="900" baseline="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900" baseline="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chấn lưu điện tử</a:t>
                      </a:r>
                      <a:endParaRPr lang="en-US" sz="900" dirty="0">
                        <a:effectLst/>
                        <a:latin typeface="Tahoma" panose="020B060403050404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28 W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39%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85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LED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19 W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ahoma" panose="020B060403050404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59%</a:t>
                      </a:r>
                    </a:p>
                  </a:txBody>
                  <a:tcPr marL="41791" marR="4179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184415" y="1859523"/>
            <a:ext cx="1878034" cy="7155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14313" indent="-214313">
              <a:buFont typeface="Wingdings" charset="2"/>
              <a:buChar char="§"/>
            </a:pPr>
            <a:r>
              <a:rPr lang="en-US" sz="1350" dirty="0">
                <a:solidFill>
                  <a:srgbClr val="006600"/>
                </a:solidFill>
              </a:rPr>
              <a:t>170,000 VN</a:t>
            </a:r>
            <a:r>
              <a:rPr lang="vi-VN" sz="1350" dirty="0">
                <a:solidFill>
                  <a:srgbClr val="006600"/>
                </a:solidFill>
              </a:rPr>
              <a:t>D</a:t>
            </a:r>
            <a:r>
              <a:rPr lang="en-US" sz="1350" dirty="0">
                <a:solidFill>
                  <a:srgbClr val="006600"/>
                </a:solidFill>
              </a:rPr>
              <a:t>/</a:t>
            </a:r>
            <a:r>
              <a:rPr lang="en-US" sz="1350" dirty="0" err="1">
                <a:solidFill>
                  <a:srgbClr val="006600"/>
                </a:solidFill>
              </a:rPr>
              <a:t>bóng</a:t>
            </a:r>
            <a:endParaRPr lang="en-US" sz="1350" dirty="0">
              <a:solidFill>
                <a:srgbClr val="006600"/>
              </a:solidFill>
            </a:endParaRPr>
          </a:p>
          <a:p>
            <a:pPr marL="214313" indent="-214313">
              <a:buFont typeface="Wingdings" charset="2"/>
              <a:buChar char="§"/>
            </a:pPr>
            <a:r>
              <a:rPr lang="en-US" sz="1350" dirty="0" err="1">
                <a:solidFill>
                  <a:srgbClr val="006600"/>
                </a:solidFill>
              </a:rPr>
              <a:t>Thời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gian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hoàn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vốn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trong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vòng</a:t>
            </a:r>
            <a:r>
              <a:rPr lang="vi-VN" sz="1350" dirty="0">
                <a:solidFill>
                  <a:srgbClr val="006600"/>
                </a:solidFill>
              </a:rPr>
              <a:t> 1.5 </a:t>
            </a:r>
            <a:r>
              <a:rPr lang="en-US" sz="1350" dirty="0" err="1">
                <a:solidFill>
                  <a:srgbClr val="006600"/>
                </a:solidFill>
              </a:rPr>
              <a:t>năm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56518" y="4200411"/>
            <a:ext cx="1963553" cy="7155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14313" indent="-214313">
              <a:buFont typeface="Wingdings" charset="2"/>
              <a:buChar char="§"/>
            </a:pPr>
            <a:r>
              <a:rPr lang="en-US" sz="1350" dirty="0">
                <a:solidFill>
                  <a:srgbClr val="006600"/>
                </a:solidFill>
              </a:rPr>
              <a:t>250,000 VN</a:t>
            </a:r>
            <a:r>
              <a:rPr lang="vi-VN" sz="1350" dirty="0">
                <a:solidFill>
                  <a:srgbClr val="006600"/>
                </a:solidFill>
              </a:rPr>
              <a:t>D</a:t>
            </a:r>
            <a:r>
              <a:rPr lang="en-US" sz="1350" dirty="0">
                <a:solidFill>
                  <a:srgbClr val="006600"/>
                </a:solidFill>
              </a:rPr>
              <a:t>/</a:t>
            </a:r>
            <a:r>
              <a:rPr lang="en-US" sz="1350" dirty="0" err="1">
                <a:solidFill>
                  <a:srgbClr val="006600"/>
                </a:solidFill>
              </a:rPr>
              <a:t>bóng</a:t>
            </a:r>
            <a:endParaRPr lang="en-US" sz="1350" dirty="0">
              <a:solidFill>
                <a:srgbClr val="006600"/>
              </a:solidFill>
            </a:endParaRPr>
          </a:p>
          <a:p>
            <a:pPr marL="214313" indent="-214313">
              <a:buFont typeface="Wingdings" charset="2"/>
              <a:buChar char="§"/>
            </a:pPr>
            <a:r>
              <a:rPr lang="en-US" sz="1350" dirty="0" err="1">
                <a:solidFill>
                  <a:srgbClr val="006600"/>
                </a:solidFill>
              </a:rPr>
              <a:t>Thời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gian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hoàn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vốn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en-US" sz="1350" dirty="0" err="1">
                <a:solidFill>
                  <a:srgbClr val="006600"/>
                </a:solidFill>
              </a:rPr>
              <a:t>trong</a:t>
            </a:r>
            <a:r>
              <a:rPr lang="en-US" sz="1350" dirty="0">
                <a:solidFill>
                  <a:srgbClr val="006600"/>
                </a:solidFill>
              </a:rPr>
              <a:t> </a:t>
            </a:r>
            <a:r>
              <a:rPr lang="vi-VN" sz="1350" dirty="0">
                <a:solidFill>
                  <a:srgbClr val="006600"/>
                </a:solidFill>
              </a:rPr>
              <a:t>3 </a:t>
            </a:r>
            <a:r>
              <a:rPr lang="en-US" sz="1350" dirty="0" err="1">
                <a:solidFill>
                  <a:srgbClr val="006600"/>
                </a:solidFill>
              </a:rPr>
              <a:t>năm</a:t>
            </a:r>
            <a:endParaRPr lang="en-US" sz="1350" dirty="0">
              <a:solidFill>
                <a:srgbClr val="0066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00" y="1677676"/>
            <a:ext cx="2143619" cy="12962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832" y="3059100"/>
            <a:ext cx="2155646" cy="12962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D845A09-9404-425E-9933-EE2A02F8C379}"/>
              </a:ext>
            </a:extLst>
          </p:cNvPr>
          <p:cNvSpPr txBox="1"/>
          <p:nvPr/>
        </p:nvSpPr>
        <p:spPr>
          <a:xfrm>
            <a:off x="676295" y="628195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6. CÁC GIẢI PHÁP KHÁC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00203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7" y="6969151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5751" y="1266392"/>
            <a:ext cx="7020780" cy="1146818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buFont typeface="+mj-lt"/>
              <a:buAutoNum type="alphaLcPeriod" startAt="3"/>
            </a:pPr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thải</a:t>
            </a:r>
            <a:r>
              <a:rPr lang="en-US" dirty="0"/>
              <a:t>: </a:t>
            </a:r>
            <a:r>
              <a:rPr lang="en-MY" dirty="0" err="1"/>
              <a:t>Lắp</a:t>
            </a:r>
            <a:r>
              <a:rPr lang="en-MY" dirty="0"/>
              <a:t> </a:t>
            </a:r>
            <a:r>
              <a:rPr lang="en-MY" dirty="0" err="1"/>
              <a:t>bộ</a:t>
            </a:r>
            <a:r>
              <a:rPr lang="en-MY" dirty="0"/>
              <a:t> </a:t>
            </a:r>
            <a:r>
              <a:rPr lang="en-MY" dirty="0" err="1"/>
              <a:t>đầu</a:t>
            </a:r>
            <a:r>
              <a:rPr lang="en-MY" dirty="0"/>
              <a:t> </a:t>
            </a:r>
            <a:r>
              <a:rPr lang="en-MY" dirty="0" err="1"/>
              <a:t>dò</a:t>
            </a:r>
            <a:r>
              <a:rPr lang="en-MY" dirty="0"/>
              <a:t> DO (</a:t>
            </a:r>
            <a:r>
              <a:rPr lang="en-MY" dirty="0" err="1"/>
              <a:t>nồng</a:t>
            </a:r>
            <a:r>
              <a:rPr lang="en-MY" dirty="0"/>
              <a:t> </a:t>
            </a:r>
            <a:r>
              <a:rPr lang="en-MY" dirty="0" err="1"/>
              <a:t>độ</a:t>
            </a:r>
            <a:r>
              <a:rPr lang="en-MY" dirty="0"/>
              <a:t> oxy </a:t>
            </a:r>
            <a:r>
              <a:rPr lang="en-MY" dirty="0" err="1"/>
              <a:t>hòa</a:t>
            </a:r>
            <a:r>
              <a:rPr lang="en-MY" dirty="0"/>
              <a:t> tan) </a:t>
            </a:r>
            <a:r>
              <a:rPr lang="en-MY" dirty="0" err="1"/>
              <a:t>và</a:t>
            </a:r>
            <a:r>
              <a:rPr lang="en-MY" dirty="0"/>
              <a:t> </a:t>
            </a:r>
            <a:r>
              <a:rPr lang="en-MY" dirty="0" err="1"/>
              <a:t>biến</a:t>
            </a:r>
            <a:r>
              <a:rPr lang="en-MY" dirty="0"/>
              <a:t> </a:t>
            </a:r>
            <a:r>
              <a:rPr lang="en-MY" dirty="0" err="1"/>
              <a:t>tần</a:t>
            </a:r>
            <a:r>
              <a:rPr lang="en-MY" dirty="0"/>
              <a:t> </a:t>
            </a:r>
            <a:r>
              <a:rPr lang="en-MY" dirty="0" err="1"/>
              <a:t>cho</a:t>
            </a:r>
            <a:r>
              <a:rPr lang="en-MY" dirty="0"/>
              <a:t> </a:t>
            </a:r>
            <a:r>
              <a:rPr lang="en-MY" dirty="0" err="1"/>
              <a:t>bơm</a:t>
            </a:r>
            <a:r>
              <a:rPr lang="en-MY" dirty="0"/>
              <a:t> </a:t>
            </a:r>
            <a:r>
              <a:rPr lang="en-MY" dirty="0" err="1"/>
              <a:t>thổi</a:t>
            </a:r>
            <a:r>
              <a:rPr lang="en-MY" dirty="0"/>
              <a:t> </a:t>
            </a:r>
            <a:r>
              <a:rPr lang="en-MY" dirty="0" err="1"/>
              <a:t>khí</a:t>
            </a:r>
            <a:r>
              <a:rPr lang="en-MY" dirty="0"/>
              <a:t> </a:t>
            </a:r>
            <a:r>
              <a:rPr lang="en-MY" dirty="0" err="1"/>
              <a:t>để</a:t>
            </a:r>
            <a:r>
              <a:rPr lang="en-MY" dirty="0"/>
              <a:t> </a:t>
            </a:r>
            <a:r>
              <a:rPr lang="en-MY" dirty="0" err="1"/>
              <a:t>điều</a:t>
            </a:r>
            <a:r>
              <a:rPr lang="en-MY" dirty="0"/>
              <a:t> </a:t>
            </a:r>
            <a:r>
              <a:rPr lang="en-MY" dirty="0" err="1"/>
              <a:t>khiển</a:t>
            </a:r>
            <a:r>
              <a:rPr lang="en-MY" dirty="0"/>
              <a:t> </a:t>
            </a:r>
            <a:r>
              <a:rPr lang="en-MY" dirty="0" err="1"/>
              <a:t>việc</a:t>
            </a:r>
            <a:r>
              <a:rPr lang="en-MY" dirty="0"/>
              <a:t> </a:t>
            </a:r>
            <a:r>
              <a:rPr lang="en-MY" dirty="0" err="1"/>
              <a:t>cấp</a:t>
            </a:r>
            <a:r>
              <a:rPr lang="en-MY" dirty="0"/>
              <a:t> </a:t>
            </a:r>
            <a:r>
              <a:rPr lang="en-MY" dirty="0" err="1"/>
              <a:t>khí</a:t>
            </a:r>
            <a:r>
              <a:rPr lang="en-MY" dirty="0"/>
              <a:t> </a:t>
            </a:r>
            <a:r>
              <a:rPr lang="en-MY" dirty="0" err="1"/>
              <a:t>cho</a:t>
            </a:r>
            <a:r>
              <a:rPr lang="en-MY" dirty="0"/>
              <a:t> </a:t>
            </a:r>
            <a:r>
              <a:rPr lang="en-MY" dirty="0" err="1"/>
              <a:t>bể</a:t>
            </a:r>
            <a:r>
              <a:rPr lang="en-MY" dirty="0"/>
              <a:t> </a:t>
            </a:r>
            <a:r>
              <a:rPr lang="en-MY" dirty="0" err="1"/>
              <a:t>hiếu</a:t>
            </a:r>
            <a:r>
              <a:rPr lang="en-MY" dirty="0"/>
              <a:t> </a:t>
            </a:r>
            <a:r>
              <a:rPr lang="en-MY" dirty="0" err="1"/>
              <a:t>khí</a:t>
            </a:r>
            <a:endParaRPr lang="en-US" dirty="0"/>
          </a:p>
          <a:p>
            <a:pPr marL="342900" indent="-342900" algn="just">
              <a:buFont typeface="+mj-lt"/>
              <a:buAutoNum type="alphaLcPeriod" startAt="3"/>
            </a:pPr>
            <a:endParaRPr lang="en-GB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3"/>
            </a:pPr>
            <a:endParaRPr lang="en-US" altLang="en-US" sz="1650" dirty="0">
              <a:ea typeface="ＭＳ Ｐゴシック" panose="020B0600070205080204" pitchFamily="34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5915CD-8088-4CFE-B2D0-34DC0C1EC57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8258" y="2157359"/>
            <a:ext cx="4347483" cy="29163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940BD6-9077-4BA4-BED2-3955BEF56218}"/>
              </a:ext>
            </a:extLst>
          </p:cNvPr>
          <p:cNvSpPr txBox="1"/>
          <p:nvPr/>
        </p:nvSpPr>
        <p:spPr>
          <a:xfrm>
            <a:off x="955751" y="732051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6. CÁC GIẢI PHÁP KHÁC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2365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43537" y="6991637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26412" y="1249051"/>
            <a:ext cx="7020780" cy="2145929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buFont typeface="+mj-lt"/>
              <a:buAutoNum type="alphaLcPeriod" startAt="4"/>
            </a:pPr>
            <a:r>
              <a:rPr lang="en-US" dirty="0"/>
              <a:t>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mặt</a:t>
            </a:r>
            <a:r>
              <a:rPr lang="en-US" dirty="0"/>
              <a:t> </a:t>
            </a:r>
            <a:r>
              <a:rPr lang="en-US" dirty="0" err="1"/>
              <a:t>trời</a:t>
            </a:r>
            <a:r>
              <a:rPr lang="en-US" dirty="0"/>
              <a:t>: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n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 startAt="4"/>
            </a:pPr>
            <a:r>
              <a:rPr lang="en-US" dirty="0"/>
              <a:t>Thu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Gas </a:t>
            </a:r>
            <a:r>
              <a:rPr lang="en-US" dirty="0" err="1"/>
              <a:t>nóng</a:t>
            </a:r>
            <a:r>
              <a:rPr lang="en-US" dirty="0"/>
              <a:t>: Thu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vi-VN" dirty="0"/>
              <a:t>nhiệt thải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khâu</a:t>
            </a:r>
            <a:r>
              <a:rPr lang="en-US" dirty="0"/>
              <a:t> </a:t>
            </a:r>
            <a:r>
              <a:rPr lang="en-US" dirty="0" err="1"/>
              <a:t>rửa</a:t>
            </a:r>
            <a:r>
              <a:rPr lang="en-US" dirty="0"/>
              <a:t> </a:t>
            </a:r>
            <a:r>
              <a:rPr lang="en-US" dirty="0" err="1"/>
              <a:t>thủy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. 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vi-VN" dirty="0"/>
              <a:t>nhiệt thải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thấp</a:t>
            </a:r>
            <a:r>
              <a:rPr lang="en-US" dirty="0"/>
              <a:t>,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tải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thừa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dàn</a:t>
            </a:r>
            <a:r>
              <a:rPr lang="en-US" dirty="0"/>
              <a:t> </a:t>
            </a:r>
            <a:r>
              <a:rPr lang="en-US" dirty="0" err="1"/>
              <a:t>ngưng</a:t>
            </a:r>
            <a:r>
              <a:rPr lang="en-US" dirty="0"/>
              <a:t>,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 </a:t>
            </a: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 startAt="4"/>
            </a:pPr>
            <a:endParaRPr lang="en-US" dirty="0"/>
          </a:p>
          <a:p>
            <a:pPr marL="342900" indent="-342900" algn="just">
              <a:buFont typeface="+mj-lt"/>
              <a:buAutoNum type="alphaLcPeriod" startAt="4"/>
            </a:pPr>
            <a:endParaRPr lang="en-GB" dirty="0"/>
          </a:p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lphaLcPeriod" startAt="4"/>
            </a:pPr>
            <a:endParaRPr lang="en-US" altLang="en-US" sz="1650" dirty="0">
              <a:ea typeface="ＭＳ Ｐゴシック" panose="020B0600070205080204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33D0DA-22C0-453E-B98C-35F1535A5A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071"/>
          <a:stretch/>
        </p:blipFill>
        <p:spPr>
          <a:xfrm>
            <a:off x="1743712" y="2799246"/>
            <a:ext cx="5297277" cy="22762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4A855F-25BE-47E6-A18E-BD49CCF52786}"/>
              </a:ext>
            </a:extLst>
          </p:cNvPr>
          <p:cNvSpPr txBox="1"/>
          <p:nvPr/>
        </p:nvSpPr>
        <p:spPr>
          <a:xfrm>
            <a:off x="926412" y="709567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6. CÁC GIẢI PHÁP KHÁC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19388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14181" y="1215915"/>
            <a:ext cx="6858000" cy="19985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lnSpc>
                <a:spcPct val="130000"/>
              </a:lnSpc>
              <a:spcBef>
                <a:spcPts val="300"/>
              </a:spcBef>
              <a:buFont typeface="+mj-lt"/>
              <a:buAutoNum type="alphaLcPeriod" startAt="6"/>
            </a:pPr>
            <a:r>
              <a:rPr lang="en-US" sz="1600" b="1" dirty="0" err="1"/>
              <a:t>Xây</a:t>
            </a:r>
            <a:r>
              <a:rPr lang="en-US" sz="1600" b="1" dirty="0"/>
              <a:t> </a:t>
            </a:r>
            <a:r>
              <a:rPr lang="en-US" sz="1600" b="1" dirty="0" err="1"/>
              <a:t>dựng</a:t>
            </a:r>
            <a:r>
              <a:rPr lang="en-US" sz="1600" b="1" dirty="0"/>
              <a:t> </a:t>
            </a:r>
            <a:r>
              <a:rPr lang="en-US" sz="1600" b="1" dirty="0" err="1"/>
              <a:t>hệ</a:t>
            </a:r>
            <a:r>
              <a:rPr lang="en-US" sz="1600" b="1" dirty="0"/>
              <a:t> </a:t>
            </a:r>
            <a:r>
              <a:rPr lang="en-US" sz="1600" b="1" dirty="0" err="1"/>
              <a:t>thống</a:t>
            </a:r>
            <a:r>
              <a:rPr lang="en-US" sz="1600" b="1" dirty="0"/>
              <a:t> </a:t>
            </a:r>
            <a:r>
              <a:rPr lang="en-US" sz="1600" b="1" dirty="0" err="1"/>
              <a:t>quản</a:t>
            </a:r>
            <a:r>
              <a:rPr lang="en-US" sz="1600" b="1" dirty="0"/>
              <a:t> </a:t>
            </a:r>
            <a:r>
              <a:rPr lang="en-US" sz="1600" b="1" dirty="0" err="1"/>
              <a:t>lý</a:t>
            </a:r>
            <a:r>
              <a:rPr lang="en-US" sz="1600" b="1" dirty="0"/>
              <a:t> </a:t>
            </a:r>
            <a:r>
              <a:rPr lang="en-US" sz="1600" b="1" dirty="0" err="1"/>
              <a:t>năng</a:t>
            </a:r>
            <a:r>
              <a:rPr lang="en-US" sz="1600" b="1" dirty="0"/>
              <a:t> </a:t>
            </a:r>
            <a:r>
              <a:rPr lang="en-US" sz="1600" b="1" dirty="0" err="1"/>
              <a:t>lượng</a:t>
            </a:r>
            <a:endParaRPr lang="en-US" sz="1600" b="1" dirty="0"/>
          </a:p>
          <a:p>
            <a:pPr marL="0" indent="0">
              <a:lnSpc>
                <a:spcPct val="130000"/>
              </a:lnSpc>
              <a:spcBef>
                <a:spcPts val="300"/>
              </a:spcBef>
              <a:buNone/>
            </a:pPr>
            <a:r>
              <a:rPr lang="en-US" sz="1600" b="1" i="1" dirty="0" err="1"/>
              <a:t>LợI</a:t>
            </a:r>
            <a:r>
              <a:rPr lang="en-US" sz="1600" b="1" i="1" dirty="0"/>
              <a:t> </a:t>
            </a:r>
            <a:r>
              <a:rPr lang="en-US" sz="1600" b="1" i="1" dirty="0" err="1"/>
              <a:t>ích</a:t>
            </a:r>
            <a:r>
              <a:rPr lang="en-US" sz="1600" b="1" i="1" dirty="0"/>
              <a:t> </a:t>
            </a:r>
            <a:r>
              <a:rPr lang="en-US" sz="1600" b="1" i="1" dirty="0" err="1"/>
              <a:t>của</a:t>
            </a:r>
            <a:r>
              <a:rPr lang="en-US" sz="1600" b="1" i="1" dirty="0"/>
              <a:t> </a:t>
            </a:r>
            <a:r>
              <a:rPr lang="en-US" sz="1600" b="1" i="1" dirty="0" err="1"/>
              <a:t>hệ</a:t>
            </a:r>
            <a:r>
              <a:rPr lang="en-US" sz="1600" b="1" i="1" dirty="0"/>
              <a:t> </a:t>
            </a:r>
            <a:r>
              <a:rPr lang="en-US" sz="1600" b="1" i="1" dirty="0" err="1"/>
              <a:t>thống</a:t>
            </a:r>
            <a:r>
              <a:rPr lang="en-US" sz="1600" b="1" i="1" dirty="0"/>
              <a:t> </a:t>
            </a:r>
            <a:r>
              <a:rPr lang="en-US" sz="1600" b="1" i="1" dirty="0" err="1"/>
              <a:t>quản</a:t>
            </a:r>
            <a:r>
              <a:rPr lang="en-US" sz="1600" b="1" i="1" dirty="0"/>
              <a:t> </a:t>
            </a:r>
            <a:r>
              <a:rPr lang="en-US" sz="1600" b="1" i="1" dirty="0" err="1"/>
              <a:t>lý</a:t>
            </a:r>
            <a:r>
              <a:rPr lang="en-US" sz="1600" b="1" i="1" dirty="0"/>
              <a:t> </a:t>
            </a:r>
            <a:r>
              <a:rPr lang="en-US" sz="1600" b="1" i="1" dirty="0" err="1"/>
              <a:t>năng</a:t>
            </a:r>
            <a:r>
              <a:rPr lang="en-US" sz="1600" b="1" i="1" dirty="0"/>
              <a:t> </a:t>
            </a:r>
            <a:r>
              <a:rPr lang="en-US" sz="1600" b="1" i="1" dirty="0" err="1"/>
              <a:t>lượng</a:t>
            </a:r>
            <a:r>
              <a:rPr lang="en-US" sz="1600" b="1" i="1" dirty="0"/>
              <a:t>:</a:t>
            </a:r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en-US" sz="1600" dirty="0" err="1"/>
              <a:t>Giảm</a:t>
            </a:r>
            <a:r>
              <a:rPr lang="en-US" sz="1600" dirty="0"/>
              <a:t> chi </a:t>
            </a:r>
            <a:r>
              <a:rPr lang="en-US" sz="1600" dirty="0" err="1"/>
              <a:t>phí</a:t>
            </a:r>
            <a:r>
              <a:rPr lang="en-US" sz="1600" dirty="0"/>
              <a:t> </a:t>
            </a:r>
            <a:r>
              <a:rPr lang="en-US" sz="1600" dirty="0" err="1"/>
              <a:t>năng</a:t>
            </a:r>
            <a:r>
              <a:rPr lang="en-US" sz="1600" dirty="0"/>
              <a:t> </a:t>
            </a:r>
            <a:r>
              <a:rPr lang="en-US" sz="1600" dirty="0" err="1"/>
              <a:t>lượng</a:t>
            </a:r>
            <a:endParaRPr lang="en-US" sz="1600" dirty="0"/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en-US" sz="1600" dirty="0" err="1"/>
              <a:t>Tăng</a:t>
            </a:r>
            <a:r>
              <a:rPr lang="en-US" sz="1600" dirty="0"/>
              <a:t> </a:t>
            </a:r>
            <a:r>
              <a:rPr lang="en-US" sz="1600" dirty="0" err="1"/>
              <a:t>công</a:t>
            </a:r>
            <a:r>
              <a:rPr lang="en-US" sz="1600" dirty="0"/>
              <a:t> </a:t>
            </a:r>
            <a:r>
              <a:rPr lang="en-US" sz="1600" dirty="0" err="1"/>
              <a:t>suất</a:t>
            </a:r>
            <a:r>
              <a:rPr lang="en-US" sz="1600" dirty="0"/>
              <a:t> </a:t>
            </a:r>
            <a:r>
              <a:rPr lang="en-US" sz="1600" dirty="0" err="1"/>
              <a:t>sản</a:t>
            </a:r>
            <a:r>
              <a:rPr lang="en-US" sz="1600" dirty="0"/>
              <a:t> </a:t>
            </a:r>
            <a:r>
              <a:rPr lang="en-US" sz="1600" dirty="0" err="1"/>
              <a:t>xuất</a:t>
            </a:r>
            <a:r>
              <a:rPr lang="en-US" sz="1600" dirty="0"/>
              <a:t> </a:t>
            </a:r>
            <a:r>
              <a:rPr lang="en-US" sz="1600" dirty="0" err="1"/>
              <a:t>và</a:t>
            </a:r>
            <a:r>
              <a:rPr lang="en-US" sz="1600" dirty="0"/>
              <a:t> </a:t>
            </a:r>
          </a:p>
          <a:p>
            <a:pPr marL="139700" lvl="0" indent="0">
              <a:lnSpc>
                <a:spcPct val="130000"/>
              </a:lnSpc>
              <a:spcBef>
                <a:spcPts val="300"/>
              </a:spcBef>
              <a:buNone/>
            </a:pPr>
            <a:r>
              <a:rPr lang="en-US" sz="1600" dirty="0"/>
              <a:t>      </a:t>
            </a:r>
            <a:r>
              <a:rPr lang="en-US" sz="1600" dirty="0" err="1"/>
              <a:t>chất</a:t>
            </a:r>
            <a:r>
              <a:rPr lang="en-US" sz="1600" dirty="0"/>
              <a:t> </a:t>
            </a:r>
            <a:r>
              <a:rPr lang="en-US" sz="1600" dirty="0" err="1"/>
              <a:t>lượng</a:t>
            </a:r>
            <a:r>
              <a:rPr lang="en-US" sz="1600" dirty="0"/>
              <a:t> </a:t>
            </a:r>
            <a:r>
              <a:rPr lang="en-US" sz="1600" dirty="0" err="1"/>
              <a:t>sản</a:t>
            </a:r>
            <a:r>
              <a:rPr lang="en-US" sz="1600" dirty="0"/>
              <a:t> </a:t>
            </a:r>
            <a:r>
              <a:rPr lang="en-US" sz="1600" dirty="0" err="1"/>
              <a:t>phẩm</a:t>
            </a:r>
            <a:r>
              <a:rPr lang="en-US" sz="1600" dirty="0"/>
              <a:t> </a:t>
            </a:r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en-US" sz="1600" dirty="0" err="1"/>
              <a:t>Nâng</a:t>
            </a:r>
            <a:r>
              <a:rPr lang="en-US" sz="1600" dirty="0"/>
              <a:t> </a:t>
            </a:r>
            <a:r>
              <a:rPr lang="en-US" sz="1600" dirty="0" err="1"/>
              <a:t>cao</a:t>
            </a:r>
            <a:r>
              <a:rPr lang="en-US" sz="1600" dirty="0"/>
              <a:t> </a:t>
            </a:r>
            <a:r>
              <a:rPr lang="en-US" sz="1600" dirty="0" err="1"/>
              <a:t>khả</a:t>
            </a:r>
            <a:r>
              <a:rPr lang="en-US" sz="1600" dirty="0"/>
              <a:t> </a:t>
            </a:r>
            <a:r>
              <a:rPr lang="en-US" sz="1600" dirty="0" err="1"/>
              <a:t>năng</a:t>
            </a:r>
            <a:r>
              <a:rPr lang="en-US" sz="1600" dirty="0"/>
              <a:t> </a:t>
            </a:r>
            <a:r>
              <a:rPr lang="en-US" sz="1600" dirty="0" err="1"/>
              <a:t>cạnh</a:t>
            </a:r>
            <a:r>
              <a:rPr lang="en-US" sz="1600" dirty="0"/>
              <a:t> </a:t>
            </a:r>
            <a:r>
              <a:rPr lang="en-US" sz="1600" dirty="0" err="1"/>
              <a:t>tranh</a:t>
            </a:r>
            <a:endParaRPr lang="en-US" sz="1600" dirty="0"/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en-US" sz="1600" dirty="0" err="1"/>
              <a:t>Cải</a:t>
            </a:r>
            <a:r>
              <a:rPr lang="en-US" sz="1600" dirty="0"/>
              <a:t> </a:t>
            </a:r>
            <a:r>
              <a:rPr lang="en-US" sz="1600" dirty="0" err="1"/>
              <a:t>thiện</a:t>
            </a:r>
            <a:r>
              <a:rPr lang="en-US" sz="1600" dirty="0"/>
              <a:t> </a:t>
            </a:r>
            <a:r>
              <a:rPr lang="en-US" sz="1600" dirty="0" err="1"/>
              <a:t>môi</a:t>
            </a:r>
            <a:r>
              <a:rPr lang="en-US" sz="1600" dirty="0"/>
              <a:t> </a:t>
            </a:r>
            <a:r>
              <a:rPr lang="en-US" sz="1600" dirty="0" err="1"/>
              <a:t>trường</a:t>
            </a:r>
            <a:r>
              <a:rPr lang="en-US" sz="1600" dirty="0"/>
              <a:t> </a:t>
            </a:r>
            <a:r>
              <a:rPr lang="en-US" sz="1600" dirty="0" err="1"/>
              <a:t>và</a:t>
            </a:r>
            <a:r>
              <a:rPr lang="en-US" sz="1600" dirty="0"/>
              <a:t> </a:t>
            </a:r>
            <a:r>
              <a:rPr lang="en-US" sz="1600" dirty="0" err="1"/>
              <a:t>độ</a:t>
            </a:r>
            <a:r>
              <a:rPr lang="en-US" sz="1600" dirty="0"/>
              <a:t> an </a:t>
            </a:r>
            <a:r>
              <a:rPr lang="en-US" sz="1600" dirty="0" err="1"/>
              <a:t>toàn</a:t>
            </a:r>
            <a:endParaRPr lang="en-US" sz="1600" dirty="0"/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vi-VN" sz="1600" dirty="0"/>
              <a:t>Quảng bá hình ảnh</a:t>
            </a:r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en-US" sz="1600" dirty="0" err="1"/>
              <a:t>Giảm</a:t>
            </a:r>
            <a:r>
              <a:rPr lang="en-US" sz="1600" dirty="0"/>
              <a:t> </a:t>
            </a:r>
            <a:r>
              <a:rPr lang="en-US" sz="1600" dirty="0" err="1"/>
              <a:t>phát</a:t>
            </a:r>
            <a:r>
              <a:rPr lang="en-US" sz="1600" dirty="0"/>
              <a:t> </a:t>
            </a:r>
            <a:r>
              <a:rPr lang="en-US" sz="1600" dirty="0" err="1"/>
              <a:t>thải</a:t>
            </a:r>
            <a:r>
              <a:rPr lang="en-US" sz="1600" dirty="0"/>
              <a:t> </a:t>
            </a:r>
            <a:r>
              <a:rPr lang="en-US" sz="1600" dirty="0" err="1"/>
              <a:t>khí</a:t>
            </a:r>
            <a:r>
              <a:rPr lang="en-US" sz="1600" dirty="0"/>
              <a:t> </a:t>
            </a:r>
            <a:r>
              <a:rPr lang="en-US" sz="1600" dirty="0" err="1"/>
              <a:t>nhà</a:t>
            </a:r>
            <a:r>
              <a:rPr lang="en-US" sz="1600" dirty="0"/>
              <a:t>  </a:t>
            </a:r>
            <a:r>
              <a:rPr lang="en-US" sz="1600" dirty="0" err="1"/>
              <a:t>kính</a:t>
            </a:r>
            <a:endParaRPr lang="en-US" sz="1600" dirty="0"/>
          </a:p>
          <a:p>
            <a:pPr lvl="0">
              <a:lnSpc>
                <a:spcPct val="130000"/>
              </a:lnSpc>
              <a:spcBef>
                <a:spcPts val="300"/>
              </a:spcBef>
            </a:pPr>
            <a:r>
              <a:rPr lang="en-US" sz="1600" dirty="0" err="1"/>
              <a:t>Tuân</a:t>
            </a:r>
            <a:r>
              <a:rPr lang="en-US" sz="1600" dirty="0"/>
              <a:t> </a:t>
            </a:r>
            <a:r>
              <a:rPr lang="en-US" sz="1600" dirty="0" err="1"/>
              <a:t>thủ</a:t>
            </a:r>
            <a:r>
              <a:rPr lang="en-US" sz="1600" dirty="0"/>
              <a:t> </a:t>
            </a:r>
            <a:r>
              <a:rPr lang="en-US" sz="1600" dirty="0" err="1"/>
              <a:t>luật</a:t>
            </a:r>
            <a:r>
              <a:rPr lang="en-US" sz="1600" dirty="0"/>
              <a:t>  </a:t>
            </a:r>
            <a:r>
              <a:rPr lang="en-US" sz="1600" dirty="0" err="1"/>
              <a:t>pháp</a:t>
            </a:r>
            <a:r>
              <a:rPr lang="en-US" sz="1600" dirty="0"/>
              <a:t> </a:t>
            </a:r>
          </a:p>
          <a:p>
            <a:pPr marL="342900" indent="-342900">
              <a:lnSpc>
                <a:spcPct val="130000"/>
              </a:lnSpc>
              <a:spcBef>
                <a:spcPts val="300"/>
              </a:spcBef>
              <a:buFont typeface="+mj-lt"/>
              <a:buAutoNum type="alphaLcPeriod" startAt="6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726101" y="5282934"/>
            <a:ext cx="538163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2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5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87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7145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0574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4003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27432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D98CB0E3-489C-4651-AB62-9D610A2CF7D5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4464" y="1974382"/>
            <a:ext cx="3777215" cy="205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996624" y="4087458"/>
            <a:ext cx="371475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vi-VN" altLang="vi-VN" sz="1350" dirty="0">
                <a:solidFill>
                  <a:srgbClr val="006600"/>
                </a:solidFill>
              </a:rPr>
              <a:t>Chu kỳ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năng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lượng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từ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hiệu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quả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năng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lượng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với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một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hệ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thống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quản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lý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năng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lượng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bền</a:t>
            </a:r>
            <a:r>
              <a:rPr lang="en-US" altLang="vi-VN" sz="1350" dirty="0">
                <a:solidFill>
                  <a:srgbClr val="006600"/>
                </a:solidFill>
              </a:rPr>
              <a:t> </a:t>
            </a:r>
            <a:r>
              <a:rPr lang="en-US" altLang="vi-VN" sz="1350" dirty="0" err="1">
                <a:solidFill>
                  <a:srgbClr val="006600"/>
                </a:solidFill>
              </a:rPr>
              <a:t>vững</a:t>
            </a:r>
            <a:endParaRPr lang="en-US" altLang="vi-VN" sz="1350" dirty="0">
              <a:solidFill>
                <a:srgbClr val="0066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D5BC9C-A162-4F3D-A675-DC34B345F51E}"/>
              </a:ext>
            </a:extLst>
          </p:cNvPr>
          <p:cNvSpPr txBox="1"/>
          <p:nvPr/>
        </p:nvSpPr>
        <p:spPr>
          <a:xfrm>
            <a:off x="811814" y="697055"/>
            <a:ext cx="7396119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7. CÁC GIẢI PHÁP KHÁC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21001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1446" y="1176822"/>
            <a:ext cx="7429500" cy="3835003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vi-VN" dirty="0"/>
              <a:t>năng lượng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qui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thủy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đông</a:t>
            </a:r>
            <a:r>
              <a:rPr lang="en-US" dirty="0"/>
              <a:t> </a:t>
            </a:r>
            <a:r>
              <a:rPr lang="en-US" dirty="0" err="1"/>
              <a:t>lạnh</a:t>
            </a:r>
            <a:r>
              <a:rPr lang="en-US" dirty="0"/>
              <a:t> bao </a:t>
            </a:r>
            <a:r>
              <a:rPr lang="en-US" dirty="0" err="1"/>
              <a:t>gồm</a:t>
            </a:r>
            <a:r>
              <a:rPr lang="en-US" dirty="0"/>
              <a:t>:</a:t>
            </a:r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/>
              <a:t>Máy chế biến/sơ chế</a:t>
            </a:r>
            <a:endParaRPr lang="en-US" dirty="0"/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 b="1" dirty="0" err="1"/>
              <a:t>Hệ</a:t>
            </a:r>
            <a:r>
              <a:rPr lang="en-US" b="1" dirty="0"/>
              <a:t> </a:t>
            </a:r>
            <a:r>
              <a:rPr lang="en-US" b="1" dirty="0" err="1"/>
              <a:t>thống</a:t>
            </a:r>
            <a:r>
              <a:rPr lang="en-US" b="1" dirty="0"/>
              <a:t> </a:t>
            </a:r>
            <a:r>
              <a:rPr lang="en-US" b="1" dirty="0" err="1"/>
              <a:t>lạnh</a:t>
            </a:r>
            <a:endParaRPr lang="en-US" b="1" dirty="0"/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 dirty="0"/>
              <a:t>HVAC</a:t>
            </a:r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nóng</a:t>
            </a:r>
            <a:endParaRPr lang="en-US" dirty="0"/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 dirty="0" err="1"/>
              <a:t>Bơm</a:t>
            </a:r>
            <a:r>
              <a:rPr lang="en-US" dirty="0"/>
              <a:t> /</a:t>
            </a:r>
            <a:r>
              <a:rPr lang="en-US" dirty="0" err="1"/>
              <a:t>Quạt</a:t>
            </a:r>
            <a:endParaRPr lang="en-US" dirty="0"/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 dirty="0" err="1"/>
              <a:t>Khí</a:t>
            </a:r>
            <a:r>
              <a:rPr lang="en-US" dirty="0"/>
              <a:t> </a:t>
            </a:r>
            <a:r>
              <a:rPr lang="en-US" dirty="0" err="1"/>
              <a:t>nén</a:t>
            </a:r>
            <a:endParaRPr lang="en-US" dirty="0"/>
          </a:p>
          <a:p>
            <a:pPr lvl="1">
              <a:spcBef>
                <a:spcPts val="450"/>
              </a:spcBef>
              <a:spcAft>
                <a:spcPts val="450"/>
              </a:spcAft>
              <a:buFont typeface="Wingdings" charset="2"/>
              <a:buChar char="ü"/>
            </a:pP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vi-VN" dirty="0"/>
              <a:t> </a:t>
            </a:r>
          </a:p>
          <a:p>
            <a:pPr marL="34290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14495" y="4816453"/>
            <a:ext cx="538163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2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5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87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7145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0574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4003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2743200" algn="l" defTabSz="6858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D98CB0E3-489C-4651-AB62-9D610A2CF7D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6175" y="1468635"/>
            <a:ext cx="3386151" cy="36748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89A2322F-B70F-4F9A-921D-6BC520963E3C}"/>
              </a:ext>
            </a:extLst>
          </p:cNvPr>
          <p:cNvSpPr txBox="1"/>
          <p:nvPr/>
        </p:nvSpPr>
        <p:spPr>
          <a:xfrm>
            <a:off x="531446" y="483220"/>
            <a:ext cx="6940062" cy="6185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  <a:spcBef>
                <a:spcPts val="0"/>
              </a:spcBef>
              <a:buNone/>
              <a:defRPr/>
            </a:pPr>
            <a:endParaRPr lang="en-US" sz="165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1. HỆ THỐNG, THIẾT BỊ NHÀ MÁY CHẾ BIẾN THỦY SẢN</a:t>
            </a:r>
            <a:endParaRPr lang="en-US" sz="1650" b="1" kern="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9174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1DD84-4CB8-998A-3AEC-10687A10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3919-7162-4672-7F1E-6AA371B7FA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153636" y="835299"/>
            <a:ext cx="8229600" cy="3714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Trao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đổi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thảo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luận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A9C49C-B3EE-34C6-7550-D8484B1128DA}"/>
              </a:ext>
            </a:extLst>
          </p:cNvPr>
          <p:cNvSpPr txBox="1"/>
          <p:nvPr/>
        </p:nvSpPr>
        <p:spPr>
          <a:xfrm>
            <a:off x="471488" y="1394505"/>
            <a:ext cx="8201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57175" indent="-257175">
              <a:buFontTx/>
              <a:buChar char="-"/>
            </a:pP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doanh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endParaRPr lang="es-E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>
              <a:buFontTx/>
              <a:buChar char="-"/>
            </a:pP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s-E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s-E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15 </a:t>
            </a:r>
            <a:r>
              <a:rPr lang="es-E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877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4577005" y="866721"/>
            <a:ext cx="4115071" cy="3410058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195440" y="1848897"/>
            <a:ext cx="3515708" cy="1445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2697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06733" y="6920889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931199" y="1296762"/>
            <a:ext cx="6858000" cy="1200824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MY" sz="1350" dirty="0" err="1"/>
              <a:t>Hệ</a:t>
            </a:r>
            <a:r>
              <a:rPr lang="en-MY" sz="1350" dirty="0"/>
              <a:t> </a:t>
            </a:r>
            <a:r>
              <a:rPr lang="en-MY" sz="1350" dirty="0" err="1"/>
              <a:t>thống</a:t>
            </a:r>
            <a:r>
              <a:rPr lang="en-MY" sz="1350" dirty="0"/>
              <a:t> </a:t>
            </a:r>
            <a:r>
              <a:rPr lang="en-MY" sz="1350" dirty="0" err="1"/>
              <a:t>lạnh</a:t>
            </a:r>
            <a:r>
              <a:rPr lang="en-MY" sz="1350" dirty="0"/>
              <a:t> </a:t>
            </a:r>
            <a:r>
              <a:rPr lang="en-MY" sz="1350" dirty="0" err="1"/>
              <a:t>chiếm</a:t>
            </a:r>
            <a:r>
              <a:rPr lang="en-MY" sz="1350" dirty="0"/>
              <a:t> 70% - 75% </a:t>
            </a:r>
            <a:r>
              <a:rPr lang="en-MY" sz="1350" dirty="0" err="1"/>
              <a:t>tổng</a:t>
            </a:r>
            <a:r>
              <a:rPr lang="en-MY" sz="1350" dirty="0"/>
              <a:t> </a:t>
            </a:r>
            <a:r>
              <a:rPr lang="en-MY" sz="1350" dirty="0" err="1"/>
              <a:t>điện</a:t>
            </a:r>
            <a:r>
              <a:rPr lang="en-MY" sz="1350" dirty="0"/>
              <a:t> </a:t>
            </a:r>
            <a:r>
              <a:rPr lang="en-MY" sz="1350" dirty="0" err="1"/>
              <a:t>năng</a:t>
            </a:r>
            <a:r>
              <a:rPr lang="en-MY" sz="1350" dirty="0"/>
              <a:t> </a:t>
            </a:r>
            <a:r>
              <a:rPr lang="en-MY" sz="1350" dirty="0" err="1"/>
              <a:t>tiêu</a:t>
            </a:r>
            <a:r>
              <a:rPr lang="en-MY" sz="1350" dirty="0"/>
              <a:t> </a:t>
            </a:r>
            <a:r>
              <a:rPr lang="en-MY" sz="1350" dirty="0" err="1"/>
              <a:t>thụ</a:t>
            </a:r>
            <a:r>
              <a:rPr lang="en-MY" sz="1350" dirty="0"/>
              <a:t> </a:t>
            </a:r>
            <a:r>
              <a:rPr lang="en-MY" sz="1350" dirty="0" err="1"/>
              <a:t>của</a:t>
            </a:r>
            <a:r>
              <a:rPr lang="en-MY" sz="1350" dirty="0"/>
              <a:t> </a:t>
            </a:r>
            <a:r>
              <a:rPr lang="en-MY" sz="1350" dirty="0" err="1"/>
              <a:t>nhà</a:t>
            </a:r>
            <a:r>
              <a:rPr lang="en-MY" sz="1350" dirty="0"/>
              <a:t> </a:t>
            </a:r>
            <a:r>
              <a:rPr lang="en-MY" sz="1350" dirty="0" err="1"/>
              <a:t>máy</a:t>
            </a:r>
            <a:r>
              <a:rPr lang="en-MY" sz="1350" dirty="0"/>
              <a:t> </a:t>
            </a:r>
            <a:r>
              <a:rPr lang="en-MY" sz="1350" dirty="0" err="1"/>
              <a:t>thuỷ</a:t>
            </a:r>
            <a:r>
              <a:rPr lang="en-MY" sz="1350" dirty="0"/>
              <a:t> </a:t>
            </a:r>
            <a:r>
              <a:rPr lang="en-MY" sz="1350" dirty="0" err="1"/>
              <a:t>sản</a:t>
            </a:r>
            <a:r>
              <a:rPr lang="en-MY" sz="1350" dirty="0"/>
              <a:t>. </a:t>
            </a:r>
          </a:p>
          <a:p>
            <a:pPr algn="just"/>
            <a:r>
              <a:rPr lang="en-MY" sz="1350" dirty="0"/>
              <a:t>Trong </a:t>
            </a:r>
            <a:r>
              <a:rPr lang="en-MY" sz="1350" dirty="0" err="1"/>
              <a:t>đó</a:t>
            </a:r>
            <a:r>
              <a:rPr lang="en-MY" sz="1350" dirty="0"/>
              <a:t>, </a:t>
            </a:r>
            <a:r>
              <a:rPr lang="en-MY" sz="1350" dirty="0" err="1"/>
              <a:t>hệ</a:t>
            </a:r>
            <a:r>
              <a:rPr lang="en-MY" sz="1350" dirty="0"/>
              <a:t> </a:t>
            </a:r>
            <a:r>
              <a:rPr lang="en-MY" sz="1350" dirty="0" err="1"/>
              <a:t>thống</a:t>
            </a:r>
            <a:r>
              <a:rPr lang="en-MY" sz="1350" dirty="0"/>
              <a:t> </a:t>
            </a:r>
            <a:r>
              <a:rPr lang="en-MY" sz="1350" dirty="0" err="1"/>
              <a:t>cấp</a:t>
            </a:r>
            <a:r>
              <a:rPr lang="en-MY" sz="1350" dirty="0"/>
              <a:t> </a:t>
            </a:r>
            <a:r>
              <a:rPr lang="en-MY" sz="1350" dirty="0" err="1"/>
              <a:t>đông</a:t>
            </a:r>
            <a:r>
              <a:rPr lang="en-MY" sz="1350" dirty="0"/>
              <a:t> </a:t>
            </a:r>
            <a:r>
              <a:rPr lang="en-MY" sz="1350" dirty="0" err="1"/>
              <a:t>là</a:t>
            </a:r>
            <a:r>
              <a:rPr lang="en-MY" sz="1350" dirty="0"/>
              <a:t> </a:t>
            </a:r>
            <a:r>
              <a:rPr lang="en-MY" sz="1350" dirty="0" err="1"/>
              <a:t>hệ</a:t>
            </a:r>
            <a:r>
              <a:rPr lang="en-MY" sz="1350" dirty="0"/>
              <a:t> </a:t>
            </a:r>
            <a:r>
              <a:rPr lang="en-MY" sz="1350" dirty="0" err="1"/>
              <a:t>thống</a:t>
            </a:r>
            <a:r>
              <a:rPr lang="en-MY" sz="1350" dirty="0"/>
              <a:t> </a:t>
            </a:r>
            <a:r>
              <a:rPr lang="en-MY" sz="1350" dirty="0" err="1"/>
              <a:t>tiêu</a:t>
            </a:r>
            <a:r>
              <a:rPr lang="en-MY" sz="1350" dirty="0"/>
              <a:t> </a:t>
            </a:r>
            <a:r>
              <a:rPr lang="en-MY" sz="1350" dirty="0" err="1"/>
              <a:t>thụ</a:t>
            </a:r>
            <a:r>
              <a:rPr lang="en-MY" sz="1350" dirty="0"/>
              <a:t> </a:t>
            </a:r>
            <a:r>
              <a:rPr lang="en-MY" sz="1350" dirty="0" err="1"/>
              <a:t>điện</a:t>
            </a:r>
            <a:r>
              <a:rPr lang="en-MY" sz="1350" dirty="0"/>
              <a:t> </a:t>
            </a:r>
            <a:r>
              <a:rPr lang="en-MY" sz="1350" dirty="0" err="1"/>
              <a:t>lớn</a:t>
            </a:r>
            <a:r>
              <a:rPr lang="en-MY" sz="1350" dirty="0"/>
              <a:t>, </a:t>
            </a:r>
            <a:r>
              <a:rPr lang="en-MY" sz="1350" dirty="0" err="1"/>
              <a:t>chiếm</a:t>
            </a:r>
            <a:r>
              <a:rPr lang="en-MY" sz="1350" dirty="0"/>
              <a:t> 35% </a:t>
            </a:r>
            <a:r>
              <a:rPr lang="en-MY" sz="1350" dirty="0" err="1"/>
              <a:t>đến</a:t>
            </a:r>
            <a:r>
              <a:rPr lang="en-MY" sz="1350" dirty="0"/>
              <a:t> 50%.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F04B5E-3DA0-445F-80A0-B8F7A48A3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509" y="2184493"/>
            <a:ext cx="3365096" cy="22121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1BEA5F-F825-473B-9465-2D936F02C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225" y="2184492"/>
            <a:ext cx="3504744" cy="231089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645F06A-EECD-41BF-ACA2-214221B6B8DE}"/>
              </a:ext>
            </a:extLst>
          </p:cNvPr>
          <p:cNvSpPr txBox="1">
            <a:spLocks/>
          </p:cNvSpPr>
          <p:nvPr/>
        </p:nvSpPr>
        <p:spPr>
          <a:xfrm>
            <a:off x="2416590" y="4595925"/>
            <a:ext cx="1440589" cy="31736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 algn="just">
              <a:buNone/>
            </a:pPr>
            <a:r>
              <a:rPr lang="en-US" sz="1500" dirty="0" err="1">
                <a:solidFill>
                  <a:srgbClr val="FF0000"/>
                </a:solidFill>
              </a:rPr>
              <a:t>Chế</a:t>
            </a:r>
            <a:r>
              <a:rPr lang="en-US" sz="1500" dirty="0">
                <a:solidFill>
                  <a:srgbClr val="FF0000"/>
                </a:solidFill>
              </a:rPr>
              <a:t> </a:t>
            </a:r>
            <a:r>
              <a:rPr lang="en-US" sz="1500" dirty="0" err="1">
                <a:solidFill>
                  <a:srgbClr val="FF0000"/>
                </a:solidFill>
              </a:rPr>
              <a:t>biến</a:t>
            </a:r>
            <a:r>
              <a:rPr lang="en-US" sz="1500" dirty="0">
                <a:solidFill>
                  <a:srgbClr val="FF0000"/>
                </a:solidFill>
              </a:rPr>
              <a:t> </a:t>
            </a:r>
            <a:r>
              <a:rPr lang="en-US" sz="1500" dirty="0" err="1">
                <a:solidFill>
                  <a:srgbClr val="FF0000"/>
                </a:solidFill>
              </a:rPr>
              <a:t>Cá</a:t>
            </a:r>
            <a:endParaRPr lang="en-GB" sz="1500" dirty="0">
              <a:solidFill>
                <a:srgbClr val="FF0000"/>
              </a:solidFill>
            </a:endParaRPr>
          </a:p>
          <a:p>
            <a:pPr algn="just">
              <a:buFont typeface="+mj-lt"/>
              <a:buAutoNum type="alphaLcPeriod"/>
            </a:pPr>
            <a:endParaRPr lang="en-US" sz="1500" dirty="0">
              <a:solidFill>
                <a:srgbClr val="FF0000"/>
              </a:solidFill>
            </a:endParaRPr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endParaRPr lang="en-US" altLang="en-US" sz="1500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D794FB4-EEAC-4B48-B5F6-56D5826AB6C4}"/>
              </a:ext>
            </a:extLst>
          </p:cNvPr>
          <p:cNvSpPr txBox="1">
            <a:spLocks/>
          </p:cNvSpPr>
          <p:nvPr/>
        </p:nvSpPr>
        <p:spPr>
          <a:xfrm>
            <a:off x="5794423" y="4590483"/>
            <a:ext cx="1440589" cy="31736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F7931E"/>
              </a:buCl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7931E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 algn="just">
              <a:buNone/>
            </a:pPr>
            <a:r>
              <a:rPr lang="en-US" sz="1500" dirty="0" err="1">
                <a:solidFill>
                  <a:srgbClr val="FF0000"/>
                </a:solidFill>
              </a:rPr>
              <a:t>Chế</a:t>
            </a:r>
            <a:r>
              <a:rPr lang="en-US" sz="1500" dirty="0">
                <a:solidFill>
                  <a:srgbClr val="FF0000"/>
                </a:solidFill>
              </a:rPr>
              <a:t> </a:t>
            </a:r>
            <a:r>
              <a:rPr lang="en-US" sz="1500" dirty="0" err="1">
                <a:solidFill>
                  <a:srgbClr val="FF0000"/>
                </a:solidFill>
              </a:rPr>
              <a:t>biến</a:t>
            </a:r>
            <a:r>
              <a:rPr lang="en-US" sz="1500" dirty="0">
                <a:solidFill>
                  <a:srgbClr val="FF0000"/>
                </a:solidFill>
              </a:rPr>
              <a:t> </a:t>
            </a:r>
            <a:r>
              <a:rPr lang="en-US" sz="1500" dirty="0" err="1">
                <a:solidFill>
                  <a:srgbClr val="FF0000"/>
                </a:solidFill>
              </a:rPr>
              <a:t>Tôm</a:t>
            </a:r>
            <a:endParaRPr lang="en-GB" sz="1500" dirty="0">
              <a:solidFill>
                <a:srgbClr val="FF0000"/>
              </a:solidFill>
            </a:endParaRPr>
          </a:p>
          <a:p>
            <a:pPr algn="just">
              <a:buFont typeface="+mj-lt"/>
              <a:buAutoNum type="alphaLcPeriod"/>
            </a:pPr>
            <a:endParaRPr lang="en-US" sz="1500" dirty="0">
              <a:solidFill>
                <a:srgbClr val="FF0000"/>
              </a:solidFill>
            </a:endParaRPr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endParaRPr lang="en-US" altLang="en-US" sz="1500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5B40FC-0451-46CD-80A1-F146869711AF}"/>
              </a:ext>
            </a:extLst>
          </p:cNvPr>
          <p:cNvSpPr txBox="1"/>
          <p:nvPr/>
        </p:nvSpPr>
        <p:spPr>
          <a:xfrm>
            <a:off x="610929" y="478942"/>
            <a:ext cx="6285101" cy="61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defRPr/>
            </a:pPr>
            <a:endParaRPr lang="en-US" sz="165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1. HỆ THỐNG, THIẾT BỊ NHÀ MÁY CHẾ BIẾN THỦY SẢN</a:t>
            </a:r>
          </a:p>
        </p:txBody>
      </p:sp>
    </p:spTree>
    <p:extLst>
      <p:ext uri="{BB962C8B-B14F-4D97-AF65-F5344CB8AC3E}">
        <p14:creationId xmlns:p14="http://schemas.microsoft.com/office/powerpoint/2010/main" val="198175094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39139" y="483219"/>
            <a:ext cx="6336642" cy="61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defRPr/>
            </a:pPr>
            <a:endParaRPr lang="en-US" sz="165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1. HỆ THỐNG, THIẾT BỊ NHÀ MÁY CHẾ BIẾN THỦY SẢN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143000" y="1199631"/>
            <a:ext cx="6858000" cy="178219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MY" dirty="0" err="1"/>
              <a:t>Hệ</a:t>
            </a:r>
            <a:r>
              <a:rPr lang="en-MY" dirty="0"/>
              <a:t> </a:t>
            </a:r>
            <a:r>
              <a:rPr lang="en-MY" dirty="0" err="1"/>
              <a:t>thống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 </a:t>
            </a:r>
            <a:r>
              <a:rPr lang="en-MY" dirty="0" err="1"/>
              <a:t>của</a:t>
            </a:r>
            <a:r>
              <a:rPr lang="en-MY" dirty="0"/>
              <a:t> </a:t>
            </a:r>
            <a:r>
              <a:rPr lang="en-MY" dirty="0" err="1"/>
              <a:t>nhà</a:t>
            </a:r>
            <a:r>
              <a:rPr lang="en-MY" dirty="0"/>
              <a:t> </a:t>
            </a:r>
            <a:r>
              <a:rPr lang="en-MY" dirty="0" err="1"/>
              <a:t>máy</a:t>
            </a:r>
            <a:r>
              <a:rPr lang="en-MY" dirty="0"/>
              <a:t> </a:t>
            </a:r>
            <a:r>
              <a:rPr lang="en-MY" dirty="0" err="1"/>
              <a:t>gồm</a:t>
            </a:r>
            <a:r>
              <a:rPr lang="en-MY" dirty="0"/>
              <a:t> </a:t>
            </a:r>
            <a:r>
              <a:rPr lang="en-MY" dirty="0" err="1"/>
              <a:t>các</a:t>
            </a:r>
            <a:r>
              <a:rPr lang="en-MY" dirty="0"/>
              <a:t> </a:t>
            </a:r>
            <a:r>
              <a:rPr lang="en-MY" dirty="0" err="1"/>
              <a:t>máy</a:t>
            </a:r>
            <a:r>
              <a:rPr lang="en-MY" dirty="0"/>
              <a:t> </a:t>
            </a:r>
            <a:r>
              <a:rPr lang="en-MY" dirty="0" err="1"/>
              <a:t>nén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, </a:t>
            </a:r>
            <a:r>
              <a:rPr lang="en-MY" dirty="0" err="1"/>
              <a:t>các</a:t>
            </a:r>
            <a:r>
              <a:rPr lang="en-MY" dirty="0"/>
              <a:t> </a:t>
            </a:r>
            <a:r>
              <a:rPr lang="en-MY" dirty="0" err="1"/>
              <a:t>thiết</a:t>
            </a:r>
            <a:r>
              <a:rPr lang="en-MY" dirty="0"/>
              <a:t> </a:t>
            </a:r>
            <a:r>
              <a:rPr lang="en-MY" dirty="0" err="1"/>
              <a:t>bị</a:t>
            </a:r>
            <a:r>
              <a:rPr lang="en-MY" dirty="0"/>
              <a:t> </a:t>
            </a:r>
            <a:r>
              <a:rPr lang="en-MY" dirty="0" err="1"/>
              <a:t>cấp</a:t>
            </a:r>
            <a:r>
              <a:rPr lang="en-MY" dirty="0"/>
              <a:t> </a:t>
            </a:r>
            <a:r>
              <a:rPr lang="en-MY" dirty="0" err="1"/>
              <a:t>đông</a:t>
            </a:r>
            <a:r>
              <a:rPr lang="en-MY" dirty="0"/>
              <a:t> (IQF, CF, ABF), </a:t>
            </a:r>
            <a:r>
              <a:rPr lang="en-MY" dirty="0" err="1"/>
              <a:t>kho</a:t>
            </a:r>
            <a:r>
              <a:rPr lang="en-MY" dirty="0"/>
              <a:t>, </a:t>
            </a:r>
            <a:r>
              <a:rPr lang="en-MY" dirty="0" err="1"/>
              <a:t>đá</a:t>
            </a:r>
            <a:r>
              <a:rPr lang="en-MY" dirty="0"/>
              <a:t> </a:t>
            </a:r>
            <a:r>
              <a:rPr lang="en-MY" dirty="0" err="1"/>
              <a:t>vẫy</a:t>
            </a:r>
            <a:r>
              <a:rPr lang="en-MY" dirty="0"/>
              <a:t>... </a:t>
            </a:r>
            <a:r>
              <a:rPr lang="en-MY" dirty="0" err="1"/>
              <a:t>Ngoài</a:t>
            </a:r>
            <a:r>
              <a:rPr lang="en-MY" dirty="0"/>
              <a:t> </a:t>
            </a:r>
            <a:r>
              <a:rPr lang="en-MY" dirty="0" err="1"/>
              <a:t>ra</a:t>
            </a:r>
            <a:r>
              <a:rPr lang="en-MY" dirty="0"/>
              <a:t>, </a:t>
            </a:r>
            <a:r>
              <a:rPr lang="en-MY" dirty="0" err="1"/>
              <a:t>hệ</a:t>
            </a:r>
            <a:r>
              <a:rPr lang="en-MY" dirty="0"/>
              <a:t> </a:t>
            </a:r>
            <a:r>
              <a:rPr lang="en-MY" dirty="0" err="1"/>
              <a:t>thống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 </a:t>
            </a:r>
            <a:r>
              <a:rPr lang="en-MY" dirty="0" err="1"/>
              <a:t>còn</a:t>
            </a:r>
            <a:r>
              <a:rPr lang="en-MY" dirty="0"/>
              <a:t> </a:t>
            </a:r>
            <a:r>
              <a:rPr lang="en-MY" dirty="0" err="1"/>
              <a:t>có</a:t>
            </a:r>
            <a:r>
              <a:rPr lang="en-MY" dirty="0"/>
              <a:t> </a:t>
            </a:r>
            <a:r>
              <a:rPr lang="en-MY" dirty="0" err="1"/>
              <a:t>dàn</a:t>
            </a:r>
            <a:r>
              <a:rPr lang="en-MY" dirty="0"/>
              <a:t> </a:t>
            </a:r>
            <a:r>
              <a:rPr lang="en-MY" dirty="0" err="1"/>
              <a:t>ngưng</a:t>
            </a:r>
            <a:r>
              <a:rPr lang="en-MY" dirty="0"/>
              <a:t> bay </a:t>
            </a:r>
            <a:r>
              <a:rPr lang="en-MY" dirty="0" err="1"/>
              <a:t>hơi</a:t>
            </a:r>
            <a:r>
              <a:rPr lang="en-MY" dirty="0"/>
              <a:t> (</a:t>
            </a:r>
            <a:r>
              <a:rPr lang="en-MY" dirty="0" err="1"/>
              <a:t>hoặc</a:t>
            </a:r>
            <a:r>
              <a:rPr lang="en-MY" dirty="0"/>
              <a:t> </a:t>
            </a:r>
            <a:r>
              <a:rPr lang="en-MY" dirty="0" err="1"/>
              <a:t>tháp</a:t>
            </a:r>
            <a:r>
              <a:rPr lang="en-MY" dirty="0"/>
              <a:t> </a:t>
            </a:r>
            <a:r>
              <a:rPr lang="en-MY" dirty="0" err="1"/>
              <a:t>giải</a:t>
            </a:r>
            <a:r>
              <a:rPr lang="en-MY" dirty="0"/>
              <a:t> </a:t>
            </a:r>
            <a:r>
              <a:rPr lang="en-MY" dirty="0" err="1"/>
              <a:t>nhiệt</a:t>
            </a:r>
            <a:r>
              <a:rPr lang="en-MY" dirty="0"/>
              <a:t>).</a:t>
            </a:r>
          </a:p>
          <a:p>
            <a:pPr algn="just"/>
            <a:r>
              <a:rPr lang="en-MY" dirty="0" err="1"/>
              <a:t>Môi</a:t>
            </a:r>
            <a:r>
              <a:rPr lang="en-MY" dirty="0"/>
              <a:t>  </a:t>
            </a:r>
            <a:r>
              <a:rPr lang="en-MY" dirty="0" err="1"/>
              <a:t>chất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 </a:t>
            </a:r>
            <a:r>
              <a:rPr lang="en-MY" dirty="0" err="1"/>
              <a:t>sử</a:t>
            </a:r>
            <a:r>
              <a:rPr lang="en-MY" dirty="0"/>
              <a:t> </a:t>
            </a:r>
            <a:r>
              <a:rPr lang="en-MY" dirty="0" err="1"/>
              <a:t>dụng</a:t>
            </a:r>
            <a:r>
              <a:rPr lang="en-MY" dirty="0"/>
              <a:t> </a:t>
            </a:r>
            <a:r>
              <a:rPr lang="en-MY" dirty="0" err="1"/>
              <a:t>là</a:t>
            </a:r>
            <a:r>
              <a:rPr lang="en-MY" dirty="0"/>
              <a:t> NH</a:t>
            </a:r>
            <a:r>
              <a:rPr lang="en-MY" baseline="-25000" dirty="0"/>
              <a:t>3</a:t>
            </a:r>
            <a:r>
              <a:rPr lang="en-MY" dirty="0"/>
              <a:t> hay R22.</a:t>
            </a:r>
          </a:p>
          <a:p>
            <a:pPr algn="just"/>
            <a:r>
              <a:rPr lang="en-MY" dirty="0" err="1"/>
              <a:t>Hệ</a:t>
            </a:r>
            <a:r>
              <a:rPr lang="en-MY" dirty="0"/>
              <a:t> </a:t>
            </a:r>
            <a:r>
              <a:rPr lang="en-MY" dirty="0" err="1"/>
              <a:t>thống</a:t>
            </a:r>
            <a:r>
              <a:rPr lang="en-MY" dirty="0"/>
              <a:t> </a:t>
            </a:r>
            <a:r>
              <a:rPr lang="en-MY" dirty="0" err="1"/>
              <a:t>liên</a:t>
            </a:r>
            <a:r>
              <a:rPr lang="en-MY" dirty="0"/>
              <a:t> </a:t>
            </a:r>
            <a:r>
              <a:rPr lang="en-MY" dirty="0" err="1"/>
              <a:t>hoàn</a:t>
            </a:r>
            <a:r>
              <a:rPr lang="en-MY" dirty="0"/>
              <a:t> </a:t>
            </a:r>
            <a:r>
              <a:rPr lang="en-MY" dirty="0" err="1"/>
              <a:t>và</a:t>
            </a:r>
            <a:r>
              <a:rPr lang="en-MY" dirty="0"/>
              <a:t> </a:t>
            </a:r>
            <a:r>
              <a:rPr lang="en-MY" dirty="0" err="1"/>
              <a:t>riêng</a:t>
            </a:r>
            <a:r>
              <a:rPr lang="en-MY" dirty="0"/>
              <a:t> </a:t>
            </a:r>
            <a:r>
              <a:rPr lang="en-MY" dirty="0" err="1"/>
              <a:t>lẻ</a:t>
            </a:r>
            <a:r>
              <a:rPr lang="en-MY" dirty="0"/>
              <a:t>. </a:t>
            </a:r>
            <a:r>
              <a:rPr lang="en-MY" dirty="0" err="1"/>
              <a:t>Đối</a:t>
            </a:r>
            <a:r>
              <a:rPr lang="en-MY" dirty="0"/>
              <a:t> </a:t>
            </a:r>
            <a:r>
              <a:rPr lang="en-MY" dirty="0" err="1"/>
              <a:t>với</a:t>
            </a:r>
            <a:r>
              <a:rPr lang="en-MY" dirty="0"/>
              <a:t> </a:t>
            </a:r>
            <a:r>
              <a:rPr lang="en-MY" dirty="0" err="1"/>
              <a:t>hệ</a:t>
            </a:r>
            <a:r>
              <a:rPr lang="en-MY" dirty="0"/>
              <a:t> </a:t>
            </a:r>
            <a:r>
              <a:rPr lang="en-MY" dirty="0" err="1"/>
              <a:t>thống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 </a:t>
            </a:r>
            <a:r>
              <a:rPr lang="en-MY" dirty="0" err="1"/>
              <a:t>liên</a:t>
            </a:r>
            <a:r>
              <a:rPr lang="en-MY" dirty="0"/>
              <a:t> </a:t>
            </a:r>
            <a:r>
              <a:rPr lang="en-MY" dirty="0" err="1"/>
              <a:t>hoàn</a:t>
            </a:r>
            <a:r>
              <a:rPr lang="en-MY" dirty="0"/>
              <a:t>, </a:t>
            </a:r>
            <a:r>
              <a:rPr lang="en-MY" dirty="0" err="1"/>
              <a:t>các</a:t>
            </a:r>
            <a:r>
              <a:rPr lang="en-MY" dirty="0"/>
              <a:t> </a:t>
            </a:r>
            <a:r>
              <a:rPr lang="en-MY" dirty="0" err="1"/>
              <a:t>máy</a:t>
            </a:r>
            <a:r>
              <a:rPr lang="en-MY" dirty="0"/>
              <a:t> </a:t>
            </a:r>
            <a:r>
              <a:rPr lang="en-MY" dirty="0" err="1"/>
              <a:t>nén</a:t>
            </a:r>
            <a:r>
              <a:rPr lang="en-MY" dirty="0"/>
              <a:t> </a:t>
            </a:r>
            <a:r>
              <a:rPr lang="en-MY" dirty="0" err="1"/>
              <a:t>này</a:t>
            </a:r>
            <a:r>
              <a:rPr lang="en-MY" dirty="0"/>
              <a:t> </a:t>
            </a:r>
            <a:r>
              <a:rPr lang="en-MY" dirty="0" err="1"/>
              <a:t>được</a:t>
            </a:r>
            <a:r>
              <a:rPr lang="en-MY" dirty="0"/>
              <a:t> chia </a:t>
            </a:r>
            <a:r>
              <a:rPr lang="en-MY" dirty="0" err="1"/>
              <a:t>làm</a:t>
            </a:r>
            <a:r>
              <a:rPr lang="en-MY" dirty="0"/>
              <a:t> 3 </a:t>
            </a:r>
            <a:r>
              <a:rPr lang="en-MY" dirty="0" err="1"/>
              <a:t>hệ</a:t>
            </a:r>
            <a:r>
              <a:rPr lang="en-MY" dirty="0"/>
              <a:t> : </a:t>
            </a:r>
            <a:r>
              <a:rPr lang="en-MY" dirty="0" err="1"/>
              <a:t>hệ</a:t>
            </a:r>
            <a:r>
              <a:rPr lang="en-MY" dirty="0"/>
              <a:t> - 45 </a:t>
            </a:r>
            <a:r>
              <a:rPr lang="en-MY" baseline="30000" dirty="0" err="1"/>
              <a:t>o</a:t>
            </a:r>
            <a:r>
              <a:rPr lang="en-MY" dirty="0" err="1"/>
              <a:t>C</a:t>
            </a:r>
            <a:r>
              <a:rPr lang="en-MY" dirty="0"/>
              <a:t>, </a:t>
            </a:r>
            <a:r>
              <a:rPr lang="en-MY" dirty="0" err="1"/>
              <a:t>hệ</a:t>
            </a:r>
            <a:r>
              <a:rPr lang="en-MY" dirty="0"/>
              <a:t> -</a:t>
            </a:r>
            <a:r>
              <a:rPr lang="en-US" dirty="0"/>
              <a:t>40 </a:t>
            </a:r>
            <a:r>
              <a:rPr lang="en-MY" baseline="30000" dirty="0" err="1"/>
              <a:t>o</a:t>
            </a:r>
            <a:r>
              <a:rPr lang="en-MY" dirty="0" err="1"/>
              <a:t>C</a:t>
            </a:r>
            <a:r>
              <a:rPr lang="en-MY" dirty="0"/>
              <a:t> </a:t>
            </a:r>
            <a:r>
              <a:rPr lang="en-MY" dirty="0" err="1"/>
              <a:t>và</a:t>
            </a:r>
            <a:r>
              <a:rPr lang="en-MY" dirty="0"/>
              <a:t> -28 </a:t>
            </a:r>
            <a:r>
              <a:rPr lang="en-MY" baseline="30000" dirty="0" err="1"/>
              <a:t>o</a:t>
            </a:r>
            <a:r>
              <a:rPr lang="en-MY" dirty="0" err="1"/>
              <a:t>C.</a:t>
            </a:r>
            <a:endParaRPr lang="en-GB" dirty="0"/>
          </a:p>
          <a:p>
            <a:pPr marL="342900" indent="-342900" algn="just">
              <a:buFont typeface="+mj-lt"/>
              <a:buAutoNum type="alphaLcPeriod"/>
            </a:pPr>
            <a:endParaRPr lang="en-US" dirty="0"/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91D15B-6CAB-4DA9-8419-DD54BF0176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9" y="2787774"/>
            <a:ext cx="2420888" cy="18156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956582-ED0C-4DE5-8DED-894B87E5C3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0752" y="2774687"/>
            <a:ext cx="2420888" cy="181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9067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1034607" y="1444779"/>
            <a:ext cx="6858762" cy="2253941"/>
          </a:xfrm>
          <a:prstGeom prst="rect">
            <a:avLst/>
          </a:prstGeom>
        </p:spPr>
        <p:txBody>
          <a:bodyPr/>
          <a:lstStyle/>
          <a:p>
            <a:pPr marL="385763" indent="-385763" algn="just">
              <a:buFont typeface="+mj-lt"/>
              <a:buAutoNum type="romanLcPeriod"/>
            </a:pPr>
            <a:r>
              <a:rPr lang="vi-VN" dirty="0"/>
              <a:t>Không vận hành kho lạnh, đá vẩy với thiết bị cấp đông trên cùng 1 nhiệt độ sôi</a:t>
            </a:r>
            <a:endParaRPr lang="en-US" dirty="0"/>
          </a:p>
          <a:p>
            <a:pPr marL="385763" indent="-385763" algn="just">
              <a:buFont typeface="+mj-lt"/>
              <a:buAutoNum type="romanLcPeriod"/>
            </a:pP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hoá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suất</a:t>
            </a:r>
            <a:r>
              <a:rPr lang="en-US" dirty="0"/>
              <a:t> bay </a:t>
            </a:r>
            <a:r>
              <a:rPr lang="en-US" dirty="0" err="1"/>
              <a:t>hơi</a:t>
            </a:r>
            <a:endParaRPr lang="en-US" dirty="0"/>
          </a:p>
          <a:p>
            <a:pPr marL="385763" indent="-385763" algn="just">
              <a:buFont typeface="+mj-lt"/>
              <a:buAutoNum type="romanLcPeriod"/>
            </a:pPr>
            <a:r>
              <a:rPr lang="vi-VN" dirty="0"/>
              <a:t>Hạn chế các băng chuyền IQF chạy không tải, non tải.</a:t>
            </a:r>
            <a:endParaRPr lang="en-US" dirty="0"/>
          </a:p>
          <a:p>
            <a:pPr marL="385763" indent="-385763" algn="just">
              <a:buFont typeface="+mj-lt"/>
              <a:buAutoNum type="romanLcPeriod"/>
            </a:pPr>
            <a:r>
              <a:rPr lang="en-MY" dirty="0" err="1"/>
              <a:t>Vận</a:t>
            </a:r>
            <a:r>
              <a:rPr lang="en-MY" dirty="0"/>
              <a:t> </a:t>
            </a:r>
            <a:r>
              <a:rPr lang="en-MY" dirty="0" err="1"/>
              <a:t>hành</a:t>
            </a:r>
            <a:r>
              <a:rPr lang="en-MY" dirty="0"/>
              <a:t> </a:t>
            </a:r>
            <a:r>
              <a:rPr lang="en-MY" dirty="0" err="1"/>
              <a:t>hợp</a:t>
            </a:r>
            <a:r>
              <a:rPr lang="en-MY" dirty="0"/>
              <a:t> </a:t>
            </a:r>
            <a:r>
              <a:rPr lang="en-MY" dirty="0" err="1"/>
              <a:t>lý</a:t>
            </a:r>
            <a:r>
              <a:rPr lang="en-MY" dirty="0"/>
              <a:t> </a:t>
            </a:r>
            <a:r>
              <a:rPr lang="en-MY" dirty="0" err="1"/>
              <a:t>các</a:t>
            </a:r>
            <a:r>
              <a:rPr lang="en-MY" dirty="0"/>
              <a:t> </a:t>
            </a:r>
            <a:r>
              <a:rPr lang="en-MY" dirty="0" err="1"/>
              <a:t>tủ</a:t>
            </a:r>
            <a:r>
              <a:rPr lang="en-MY" dirty="0"/>
              <a:t> </a:t>
            </a:r>
            <a:r>
              <a:rPr lang="en-MY" dirty="0" err="1"/>
              <a:t>đông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39AA92-2B53-4CC5-9B8B-3325B81420C7}"/>
              </a:ext>
            </a:extLst>
          </p:cNvPr>
          <p:cNvSpPr txBox="1"/>
          <p:nvPr/>
        </p:nvSpPr>
        <p:spPr>
          <a:xfrm>
            <a:off x="765928" y="732778"/>
            <a:ext cx="7396119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2. NHÓM GIẢI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PHÁP CHO HỆ THỐNG CẤP ĐÔNG</a:t>
            </a:r>
          </a:p>
        </p:txBody>
      </p:sp>
      <p:pic>
        <p:nvPicPr>
          <p:cNvPr id="3074" name="Picture 2" descr="Image result for cap dong iQF">
            <a:extLst>
              <a:ext uri="{FF2B5EF4-FFF2-40B4-BE49-F238E27FC236}">
                <a16:creationId xmlns:a16="http://schemas.microsoft.com/office/drawing/2014/main" id="{73DC46E3-5CBC-452A-8531-26DB05DE8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620" y="3335383"/>
            <a:ext cx="2621756" cy="97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357E7B-2C48-48A0-B46B-B83C5B3B00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741" t="25566" r="34372" b="15737"/>
          <a:stretch/>
        </p:blipFill>
        <p:spPr>
          <a:xfrm>
            <a:off x="3923928" y="2814777"/>
            <a:ext cx="2187243" cy="16829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70CBDE-0917-41D0-B87D-F1B649C17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4254" y="3060416"/>
            <a:ext cx="1526904" cy="150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3458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idx="4294967295"/>
          </p:nvPr>
        </p:nvSpPr>
        <p:spPr>
          <a:xfrm>
            <a:off x="823974" y="1451935"/>
            <a:ext cx="2526753" cy="3604091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buFont typeface="+mj-lt"/>
              <a:buAutoNum type="alphaLcPeriod"/>
            </a:pPr>
            <a:r>
              <a:rPr lang="vi-VN" dirty="0"/>
              <a:t>Không </a:t>
            </a:r>
            <a:r>
              <a:rPr lang="vi-VN" dirty="0" err="1"/>
              <a:t>vận</a:t>
            </a:r>
            <a:r>
              <a:rPr lang="vi-VN" dirty="0"/>
              <a:t> </a:t>
            </a:r>
            <a:r>
              <a:rPr lang="vi-VN" dirty="0" err="1"/>
              <a:t>hành</a:t>
            </a:r>
            <a:r>
              <a:rPr lang="vi-VN" dirty="0"/>
              <a:t> kho </a:t>
            </a:r>
            <a:r>
              <a:rPr lang="vi-VN" dirty="0" err="1"/>
              <a:t>lạnh</a:t>
            </a:r>
            <a:r>
              <a:rPr lang="vi-VN" dirty="0"/>
              <a:t>, </a:t>
            </a:r>
            <a:r>
              <a:rPr lang="vi-VN" dirty="0" err="1"/>
              <a:t>đá</a:t>
            </a:r>
            <a:r>
              <a:rPr lang="vi-VN" dirty="0"/>
              <a:t> </a:t>
            </a:r>
            <a:r>
              <a:rPr lang="vi-VN" dirty="0" err="1"/>
              <a:t>vẩy</a:t>
            </a:r>
            <a:r>
              <a:rPr lang="vi-VN" dirty="0"/>
              <a:t> </a:t>
            </a:r>
            <a:r>
              <a:rPr lang="vi-VN" dirty="0" err="1"/>
              <a:t>với</a:t>
            </a:r>
            <a:r>
              <a:rPr lang="vi-VN" dirty="0"/>
              <a:t> </a:t>
            </a:r>
            <a:r>
              <a:rPr lang="vi-VN" dirty="0" err="1"/>
              <a:t>thiết</a:t>
            </a:r>
            <a:r>
              <a:rPr lang="vi-VN" dirty="0"/>
              <a:t> </a:t>
            </a:r>
            <a:r>
              <a:rPr lang="vi-VN" dirty="0" err="1"/>
              <a:t>bị</a:t>
            </a:r>
            <a:r>
              <a:rPr lang="vi-VN" dirty="0"/>
              <a:t> </a:t>
            </a:r>
            <a:r>
              <a:rPr lang="vi-VN" dirty="0" err="1"/>
              <a:t>cấp</a:t>
            </a:r>
            <a:r>
              <a:rPr lang="vi-VN" dirty="0"/>
              <a:t> đông trên </a:t>
            </a:r>
            <a:r>
              <a:rPr lang="vi-VN" dirty="0" err="1"/>
              <a:t>cùng</a:t>
            </a:r>
            <a:r>
              <a:rPr lang="vi-VN" dirty="0"/>
              <a:t> 1 </a:t>
            </a:r>
            <a:r>
              <a:rPr lang="vi-VN" dirty="0" err="1"/>
              <a:t>nhiệt</a:t>
            </a:r>
            <a:r>
              <a:rPr lang="vi-VN" dirty="0"/>
              <a:t> </a:t>
            </a:r>
            <a:r>
              <a:rPr lang="vi-VN" dirty="0" err="1"/>
              <a:t>độ</a:t>
            </a:r>
            <a:r>
              <a:rPr lang="vi-VN" dirty="0"/>
              <a:t> sôi</a:t>
            </a:r>
            <a:r>
              <a:rPr lang="en-US" dirty="0"/>
              <a:t>:  </a:t>
            </a:r>
            <a:r>
              <a:rPr lang="en-MY" dirty="0" err="1"/>
              <a:t>Đối</a:t>
            </a:r>
            <a:r>
              <a:rPr lang="en-MY" dirty="0"/>
              <a:t> </a:t>
            </a:r>
            <a:r>
              <a:rPr lang="en-MY" dirty="0" err="1"/>
              <a:t>với</a:t>
            </a:r>
            <a:r>
              <a:rPr lang="en-MY" dirty="0"/>
              <a:t> </a:t>
            </a:r>
            <a:r>
              <a:rPr lang="en-MY" dirty="0" err="1"/>
              <a:t>hệ</a:t>
            </a:r>
            <a:r>
              <a:rPr lang="en-MY" dirty="0"/>
              <a:t> </a:t>
            </a:r>
            <a:r>
              <a:rPr lang="en-MY" dirty="0" err="1"/>
              <a:t>thống</a:t>
            </a:r>
            <a:r>
              <a:rPr lang="en-MY" dirty="0"/>
              <a:t> </a:t>
            </a:r>
            <a:r>
              <a:rPr lang="en-MY" dirty="0" err="1"/>
              <a:t>lạnh</a:t>
            </a:r>
            <a:r>
              <a:rPr lang="en-MY" dirty="0"/>
              <a:t> </a:t>
            </a:r>
            <a:r>
              <a:rPr lang="en-MY" dirty="0" err="1"/>
              <a:t>liên</a:t>
            </a:r>
            <a:r>
              <a:rPr lang="en-MY" dirty="0"/>
              <a:t> </a:t>
            </a:r>
            <a:r>
              <a:rPr lang="en-MY" dirty="0" err="1"/>
              <a:t>hoàn</a:t>
            </a:r>
            <a:r>
              <a:rPr lang="en-MY" dirty="0"/>
              <a:t>, </a:t>
            </a:r>
            <a:r>
              <a:rPr lang="en-MY" dirty="0" err="1"/>
              <a:t>các</a:t>
            </a:r>
            <a:r>
              <a:rPr lang="en-MY" dirty="0"/>
              <a:t> </a:t>
            </a:r>
            <a:r>
              <a:rPr lang="en-MY" dirty="0" err="1"/>
              <a:t>máy</a:t>
            </a:r>
            <a:r>
              <a:rPr lang="en-MY" dirty="0"/>
              <a:t> </a:t>
            </a:r>
            <a:r>
              <a:rPr lang="en-MY" dirty="0" err="1"/>
              <a:t>nén</a:t>
            </a:r>
            <a:r>
              <a:rPr lang="en-MY" dirty="0"/>
              <a:t> </a:t>
            </a:r>
            <a:r>
              <a:rPr lang="en-MY" dirty="0" err="1"/>
              <a:t>này</a:t>
            </a:r>
            <a:r>
              <a:rPr lang="en-MY" dirty="0"/>
              <a:t> </a:t>
            </a:r>
            <a:r>
              <a:rPr lang="en-MY" dirty="0" err="1"/>
              <a:t>được</a:t>
            </a:r>
            <a:r>
              <a:rPr lang="en-MY" dirty="0"/>
              <a:t> chia </a:t>
            </a:r>
            <a:r>
              <a:rPr lang="en-MY" dirty="0" err="1"/>
              <a:t>làm</a:t>
            </a:r>
            <a:r>
              <a:rPr lang="en-MY" dirty="0"/>
              <a:t> 3 </a:t>
            </a:r>
            <a:r>
              <a:rPr lang="en-MY" dirty="0" err="1"/>
              <a:t>hệ</a:t>
            </a:r>
            <a:r>
              <a:rPr lang="en-MY" dirty="0"/>
              <a:t> : </a:t>
            </a:r>
            <a:r>
              <a:rPr lang="en-MY" dirty="0" err="1"/>
              <a:t>hệ</a:t>
            </a:r>
            <a:r>
              <a:rPr lang="en-MY" dirty="0"/>
              <a:t> - 45 </a:t>
            </a:r>
            <a:r>
              <a:rPr lang="en-MY" baseline="30000" dirty="0" err="1"/>
              <a:t>o</a:t>
            </a:r>
            <a:r>
              <a:rPr lang="en-MY" dirty="0" err="1"/>
              <a:t>C</a:t>
            </a:r>
            <a:r>
              <a:rPr lang="en-MY" dirty="0"/>
              <a:t>, </a:t>
            </a:r>
            <a:r>
              <a:rPr lang="en-MY" dirty="0" err="1"/>
              <a:t>hệ</a:t>
            </a:r>
            <a:r>
              <a:rPr lang="en-MY" dirty="0"/>
              <a:t> -</a:t>
            </a:r>
            <a:r>
              <a:rPr lang="en-US" dirty="0"/>
              <a:t>40 </a:t>
            </a:r>
            <a:r>
              <a:rPr lang="en-MY" baseline="30000" dirty="0" err="1"/>
              <a:t>o</a:t>
            </a:r>
            <a:r>
              <a:rPr lang="en-MY" dirty="0" err="1"/>
              <a:t>C</a:t>
            </a:r>
            <a:r>
              <a:rPr lang="en-MY" dirty="0"/>
              <a:t> </a:t>
            </a:r>
            <a:r>
              <a:rPr lang="en-MY" dirty="0" err="1"/>
              <a:t>và</a:t>
            </a:r>
            <a:r>
              <a:rPr lang="en-MY" dirty="0"/>
              <a:t> -28 </a:t>
            </a:r>
            <a:r>
              <a:rPr lang="en-MY" baseline="30000" dirty="0" err="1"/>
              <a:t>o</a:t>
            </a:r>
            <a:r>
              <a:rPr lang="en-MY" dirty="0" err="1"/>
              <a:t>C.</a:t>
            </a:r>
            <a:endParaRPr lang="en-GB" dirty="0"/>
          </a:p>
          <a:p>
            <a:pPr marL="342900" indent="-342900" algn="just">
              <a:buFont typeface="+mj-lt"/>
              <a:buAutoNum type="alphaLcPeriod"/>
            </a:pPr>
            <a:endParaRPr lang="en-US" dirty="0"/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7A1DCD-868C-4F03-9F35-6CA2C2020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703" y="1340890"/>
            <a:ext cx="5218826" cy="36040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39AA92-2B53-4CC5-9B8B-3325B81420C7}"/>
              </a:ext>
            </a:extLst>
          </p:cNvPr>
          <p:cNvSpPr txBox="1"/>
          <p:nvPr/>
        </p:nvSpPr>
        <p:spPr>
          <a:xfrm>
            <a:off x="750142" y="726811"/>
            <a:ext cx="7396119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2. NHÓM GIẢI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PHÁP CHO HỆ THỐNG CẤP ĐÔNG</a:t>
            </a:r>
          </a:p>
        </p:txBody>
      </p:sp>
    </p:spTree>
    <p:extLst>
      <p:ext uri="{BB962C8B-B14F-4D97-AF65-F5344CB8AC3E}">
        <p14:creationId xmlns:p14="http://schemas.microsoft.com/office/powerpoint/2010/main" val="300385882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188508" y="6519446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C99644-31C3-4975-A056-F67225E7889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83300" y="1216225"/>
            <a:ext cx="5211579" cy="3869697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buFont typeface="+mj-lt"/>
              <a:buAutoNum type="alphaLcPeriod" startAt="2"/>
            </a:pPr>
            <a:r>
              <a:rPr lang="en-US" sz="1650" dirty="0" err="1"/>
              <a:t>Tối</a:t>
            </a:r>
            <a:r>
              <a:rPr lang="en-US" sz="1650" dirty="0"/>
              <a:t> </a:t>
            </a:r>
            <a:r>
              <a:rPr lang="en-US" sz="1650" dirty="0" err="1"/>
              <a:t>ưu</a:t>
            </a:r>
            <a:r>
              <a:rPr lang="en-US" sz="1650" dirty="0"/>
              <a:t> </a:t>
            </a:r>
            <a:r>
              <a:rPr lang="en-US" sz="1650" dirty="0" err="1"/>
              <a:t>hoá</a:t>
            </a:r>
            <a:r>
              <a:rPr lang="en-US" sz="1650" dirty="0"/>
              <a:t> </a:t>
            </a:r>
            <a:r>
              <a:rPr lang="en-US" sz="1650" dirty="0" err="1"/>
              <a:t>áp</a:t>
            </a:r>
            <a:r>
              <a:rPr lang="en-US" sz="1650" dirty="0"/>
              <a:t> </a:t>
            </a:r>
            <a:r>
              <a:rPr lang="en-US" sz="1650" dirty="0" err="1"/>
              <a:t>suất</a:t>
            </a:r>
            <a:r>
              <a:rPr lang="en-US" sz="1650" dirty="0"/>
              <a:t> bay </a:t>
            </a:r>
            <a:r>
              <a:rPr lang="en-US" sz="1650" dirty="0" err="1"/>
              <a:t>hơi</a:t>
            </a:r>
            <a:endParaRPr lang="en-US" sz="1650" dirty="0"/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Điểm</a:t>
            </a:r>
            <a:r>
              <a:rPr lang="en-US" sz="1650" dirty="0"/>
              <a:t>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cài</a:t>
            </a:r>
            <a:r>
              <a:rPr lang="en-US" sz="1650" dirty="0"/>
              <a:t> </a:t>
            </a:r>
            <a:r>
              <a:rPr lang="en-US" sz="1650" dirty="0" err="1"/>
              <a:t>đặt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IQF </a:t>
            </a:r>
            <a:r>
              <a:rPr lang="en-US" sz="1650" dirty="0" err="1"/>
              <a:t>rất</a:t>
            </a:r>
            <a:r>
              <a:rPr lang="en-US" sz="1650" dirty="0"/>
              <a:t> </a:t>
            </a:r>
            <a:r>
              <a:rPr lang="en-US" sz="1650" dirty="0" err="1"/>
              <a:t>thấp</a:t>
            </a:r>
            <a:r>
              <a:rPr lang="en-US" sz="1650" dirty="0"/>
              <a:t> (-42</a:t>
            </a:r>
            <a:r>
              <a:rPr lang="en-US" sz="1650" baseline="30000" dirty="0"/>
              <a:t>o</a:t>
            </a:r>
            <a:r>
              <a:rPr lang="en-US" sz="1650" dirty="0"/>
              <a:t>C), </a:t>
            </a:r>
            <a:r>
              <a:rPr lang="vi-VN" sz="1650" dirty="0"/>
              <a:t>tương đương </a:t>
            </a:r>
            <a:r>
              <a:rPr lang="en-US" sz="1650" dirty="0" err="1"/>
              <a:t>nhiệt</a:t>
            </a:r>
            <a:r>
              <a:rPr lang="en-US" sz="1650" dirty="0"/>
              <a:t> bay </a:t>
            </a:r>
            <a:r>
              <a:rPr lang="en-US" sz="1650" dirty="0" err="1"/>
              <a:t>hơi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-45</a:t>
            </a:r>
            <a:r>
              <a:rPr lang="en-US" sz="1650" baseline="30000" dirty="0"/>
              <a:t>o</a:t>
            </a:r>
            <a:r>
              <a:rPr lang="en-US" sz="1650" dirty="0"/>
              <a:t>C, </a:t>
            </a:r>
            <a:r>
              <a:rPr lang="en-US" sz="1650" dirty="0" err="1"/>
              <a:t>trong</a:t>
            </a:r>
            <a:r>
              <a:rPr lang="en-US" sz="1650" dirty="0"/>
              <a:t> </a:t>
            </a:r>
            <a:r>
              <a:rPr lang="en-US" sz="1650" dirty="0" err="1"/>
              <a:t>khi</a:t>
            </a:r>
            <a:r>
              <a:rPr lang="en-US" sz="1650" dirty="0"/>
              <a:t>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cần</a:t>
            </a:r>
            <a:r>
              <a:rPr lang="en-US" sz="1650" dirty="0"/>
              <a:t> </a:t>
            </a:r>
            <a:r>
              <a:rPr lang="en-US" sz="1650" dirty="0" err="1"/>
              <a:t>thiết</a:t>
            </a:r>
            <a:r>
              <a:rPr lang="en-US" sz="1650" dirty="0"/>
              <a:t> </a:t>
            </a:r>
            <a:r>
              <a:rPr lang="en-US" sz="1650" dirty="0" err="1"/>
              <a:t>ở</a:t>
            </a:r>
            <a:r>
              <a:rPr lang="en-US" sz="1650" dirty="0"/>
              <a:t> </a:t>
            </a:r>
            <a:r>
              <a:rPr lang="vi-VN" sz="1650" dirty="0"/>
              <a:t>tâm </a:t>
            </a:r>
            <a:r>
              <a:rPr lang="en-US" sz="1650" dirty="0" err="1"/>
              <a:t>sản</a:t>
            </a:r>
            <a:r>
              <a:rPr lang="en-US" sz="1650" dirty="0"/>
              <a:t> </a:t>
            </a:r>
            <a:r>
              <a:rPr lang="en-US" sz="1650" dirty="0" err="1"/>
              <a:t>phẩm</a:t>
            </a:r>
            <a:r>
              <a:rPr lang="en-US" sz="1650" dirty="0"/>
              <a:t> </a:t>
            </a:r>
            <a:r>
              <a:rPr lang="en-US" sz="1650" dirty="0" err="1"/>
              <a:t>đông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-18</a:t>
            </a:r>
            <a:r>
              <a:rPr lang="en-US" sz="1650" baseline="30000" dirty="0"/>
              <a:t>o</a:t>
            </a:r>
            <a:r>
              <a:rPr lang="en-US" sz="1650" dirty="0"/>
              <a:t>C</a:t>
            </a:r>
          </a:p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r>
              <a:rPr lang="en-US" sz="1650" dirty="0" err="1"/>
              <a:t>Giải</a:t>
            </a:r>
            <a:r>
              <a:rPr lang="en-US" sz="1650" dirty="0"/>
              <a:t> </a:t>
            </a:r>
            <a:r>
              <a:rPr lang="en-US" sz="1650" dirty="0" err="1"/>
              <a:t>pháp</a:t>
            </a:r>
            <a:r>
              <a:rPr lang="en-US" sz="1650" dirty="0"/>
              <a:t> </a:t>
            </a:r>
            <a:r>
              <a:rPr lang="en-US" sz="1650" dirty="0" err="1"/>
              <a:t>được</a:t>
            </a:r>
            <a:r>
              <a:rPr lang="en-US" sz="1650" dirty="0"/>
              <a:t> </a:t>
            </a:r>
            <a:r>
              <a:rPr lang="en-US" sz="1650" dirty="0" err="1"/>
              <a:t>đề</a:t>
            </a:r>
            <a:r>
              <a:rPr lang="en-US" sz="1650" dirty="0"/>
              <a:t> </a:t>
            </a:r>
            <a:r>
              <a:rPr lang="en-US" sz="1650" dirty="0" err="1"/>
              <a:t>xuất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</a:t>
            </a:r>
            <a:r>
              <a:rPr lang="en-US" sz="1650" dirty="0" err="1"/>
              <a:t>tối</a:t>
            </a:r>
            <a:r>
              <a:rPr lang="en-US" sz="1650" dirty="0"/>
              <a:t> </a:t>
            </a:r>
            <a:r>
              <a:rPr lang="en-US" sz="1650" dirty="0" err="1"/>
              <a:t>ưu</a:t>
            </a:r>
            <a:r>
              <a:rPr lang="en-US" sz="1650" dirty="0"/>
              <a:t> </a:t>
            </a:r>
            <a:r>
              <a:rPr lang="en-US" sz="1650" dirty="0" err="1"/>
              <a:t>hoá</a:t>
            </a:r>
            <a:r>
              <a:rPr lang="en-US" sz="1650" dirty="0"/>
              <a:t> </a:t>
            </a:r>
            <a:r>
              <a:rPr lang="en-US" sz="1650" dirty="0" err="1"/>
              <a:t>áp</a:t>
            </a:r>
            <a:r>
              <a:rPr lang="en-US" sz="1650" dirty="0"/>
              <a:t> </a:t>
            </a:r>
            <a:r>
              <a:rPr lang="en-US" sz="1650" dirty="0" err="1"/>
              <a:t>suất</a:t>
            </a:r>
            <a:r>
              <a:rPr lang="en-US" sz="1650" dirty="0"/>
              <a:t> bay </a:t>
            </a:r>
            <a:r>
              <a:rPr lang="en-US" sz="1650" dirty="0" err="1"/>
              <a:t>hơi</a:t>
            </a:r>
            <a:endParaRPr lang="en-US" sz="1650" dirty="0"/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Tăng</a:t>
            </a:r>
            <a:r>
              <a:rPr lang="en-US" sz="1650" dirty="0"/>
              <a:t>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cài</a:t>
            </a:r>
            <a:r>
              <a:rPr lang="en-US" sz="1650" dirty="0"/>
              <a:t> </a:t>
            </a:r>
            <a:r>
              <a:rPr lang="en-US" sz="1650" dirty="0" err="1"/>
              <a:t>đặt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IQF </a:t>
            </a:r>
            <a:r>
              <a:rPr lang="en-US" sz="1650" dirty="0" err="1"/>
              <a:t>ở</a:t>
            </a:r>
            <a:r>
              <a:rPr lang="en-US" sz="1650" dirty="0"/>
              <a:t> </a:t>
            </a:r>
            <a:r>
              <a:rPr lang="en-US" sz="1650" dirty="0" err="1"/>
              <a:t>mức</a:t>
            </a:r>
            <a:r>
              <a:rPr lang="en-US" sz="1650" dirty="0"/>
              <a:t> -38</a:t>
            </a:r>
            <a:r>
              <a:rPr lang="en-US" sz="1650" baseline="30000" dirty="0"/>
              <a:t>o</a:t>
            </a:r>
            <a:r>
              <a:rPr lang="en-US" sz="1650" dirty="0"/>
              <a:t>C </a:t>
            </a:r>
            <a:r>
              <a:rPr lang="en-US" sz="1650" dirty="0" err="1"/>
              <a:t>thông</a:t>
            </a:r>
            <a:r>
              <a:rPr lang="en-US" sz="1650" dirty="0"/>
              <a:t> qua </a:t>
            </a:r>
            <a:r>
              <a:rPr lang="en-US" sz="1650" dirty="0" err="1"/>
              <a:t>việc</a:t>
            </a:r>
            <a:r>
              <a:rPr lang="en-US" sz="1650" dirty="0"/>
              <a:t> </a:t>
            </a:r>
            <a:r>
              <a:rPr lang="en-US" sz="1650" dirty="0" err="1"/>
              <a:t>cài</a:t>
            </a:r>
            <a:r>
              <a:rPr lang="en-US" sz="1650" dirty="0"/>
              <a:t> </a:t>
            </a:r>
            <a:r>
              <a:rPr lang="en-US" sz="1650" dirty="0" err="1"/>
              <a:t>đặt</a:t>
            </a:r>
            <a:r>
              <a:rPr lang="en-US" sz="1650" dirty="0"/>
              <a:t>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dàn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hệ</a:t>
            </a:r>
            <a:r>
              <a:rPr lang="en-US" sz="1650" dirty="0"/>
              <a:t> </a:t>
            </a:r>
            <a:r>
              <a:rPr lang="en-US" sz="1650" dirty="0" err="1"/>
              <a:t>thống</a:t>
            </a:r>
            <a:r>
              <a:rPr lang="en-US" sz="1650" dirty="0"/>
              <a:t> </a:t>
            </a:r>
            <a:r>
              <a:rPr lang="en-US" sz="1650" dirty="0" err="1"/>
              <a:t>lạnh</a:t>
            </a:r>
            <a:r>
              <a:rPr lang="en-US" sz="1650" dirty="0"/>
              <a:t> </a:t>
            </a:r>
            <a:r>
              <a:rPr lang="en-US" sz="1650" dirty="0" err="1"/>
              <a:t>ở</a:t>
            </a:r>
            <a:r>
              <a:rPr lang="en-US" sz="1650" dirty="0"/>
              <a:t> </a:t>
            </a:r>
            <a:r>
              <a:rPr lang="en-US" sz="1650" dirty="0" err="1"/>
              <a:t>mức</a:t>
            </a:r>
            <a:r>
              <a:rPr lang="en-US" sz="1650" dirty="0"/>
              <a:t> -4</a:t>
            </a:r>
            <a:r>
              <a:rPr lang="vi-VN" sz="1650" dirty="0"/>
              <a:t>1</a:t>
            </a:r>
            <a:r>
              <a:rPr lang="en-US" sz="1650" baseline="30000" dirty="0" err="1"/>
              <a:t>o</a:t>
            </a:r>
            <a:r>
              <a:rPr lang="en-US" sz="1650" dirty="0" err="1"/>
              <a:t>C.</a:t>
            </a:r>
            <a:endParaRPr lang="en-US" sz="1650" dirty="0"/>
          </a:p>
          <a:p>
            <a:pPr lvl="1" algn="just">
              <a:spcBef>
                <a:spcPts val="450"/>
              </a:spcBef>
              <a:spcAft>
                <a:spcPts val="450"/>
              </a:spcAft>
            </a:pPr>
            <a:r>
              <a:rPr lang="en-US" sz="1650" dirty="0" err="1"/>
              <a:t>Tăng</a:t>
            </a:r>
            <a:r>
              <a:rPr lang="en-US" sz="1650" dirty="0"/>
              <a:t> </a:t>
            </a:r>
            <a:r>
              <a:rPr lang="en-US" sz="1650" dirty="0" err="1"/>
              <a:t>tần</a:t>
            </a:r>
            <a:r>
              <a:rPr lang="en-US" sz="1650" dirty="0"/>
              <a:t> </a:t>
            </a:r>
            <a:r>
              <a:rPr lang="en-US" sz="1650" dirty="0" err="1"/>
              <a:t>suất</a:t>
            </a:r>
            <a:r>
              <a:rPr lang="en-US" sz="1650" dirty="0"/>
              <a:t> </a:t>
            </a:r>
            <a:r>
              <a:rPr lang="vi-VN" sz="1650" dirty="0"/>
              <a:t>xả băng IQF</a:t>
            </a:r>
            <a:r>
              <a:rPr lang="en-US" sz="1650" dirty="0"/>
              <a:t> </a:t>
            </a:r>
            <a:r>
              <a:rPr lang="en-US" sz="1650" dirty="0" err="1"/>
              <a:t>để</a:t>
            </a:r>
            <a:r>
              <a:rPr lang="en-US" sz="1650" dirty="0"/>
              <a:t> </a:t>
            </a:r>
            <a:r>
              <a:rPr lang="en-US" sz="1650" dirty="0" err="1"/>
              <a:t>duy</a:t>
            </a:r>
            <a:r>
              <a:rPr lang="en-US" sz="1650" dirty="0"/>
              <a:t> </a:t>
            </a:r>
            <a:r>
              <a:rPr lang="en-US" sz="1650" dirty="0" err="1"/>
              <a:t>trì</a:t>
            </a:r>
            <a:r>
              <a:rPr lang="en-US" sz="1650" dirty="0"/>
              <a:t> </a:t>
            </a:r>
            <a:r>
              <a:rPr lang="en-US" sz="1650" dirty="0" err="1"/>
              <a:t>nhiệt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của</a:t>
            </a:r>
            <a:r>
              <a:rPr lang="en-US" sz="1650" dirty="0"/>
              <a:t> </a:t>
            </a:r>
            <a:r>
              <a:rPr lang="en-US" sz="1650" dirty="0" err="1"/>
              <a:t>buồng</a:t>
            </a:r>
            <a:r>
              <a:rPr lang="en-US" sz="1650" dirty="0"/>
              <a:t> IQF </a:t>
            </a:r>
            <a:r>
              <a:rPr lang="en-US" sz="1650" dirty="0" err="1"/>
              <a:t>ở</a:t>
            </a:r>
            <a:r>
              <a:rPr lang="en-US" sz="1650" dirty="0"/>
              <a:t> </a:t>
            </a:r>
            <a:r>
              <a:rPr lang="en-US" sz="1650" dirty="0" err="1"/>
              <a:t>mức</a:t>
            </a:r>
            <a:r>
              <a:rPr lang="en-US" sz="1650" dirty="0"/>
              <a:t> -3</a:t>
            </a:r>
            <a:r>
              <a:rPr lang="vi-VN" sz="1650" dirty="0"/>
              <a:t>6</a:t>
            </a:r>
            <a:r>
              <a:rPr lang="en-US" sz="1650" dirty="0"/>
              <a:t> </a:t>
            </a:r>
            <a:r>
              <a:rPr lang="en-US" sz="1650" dirty="0">
                <a:sym typeface="Symbol" charset="2"/>
              </a:rPr>
              <a:t></a:t>
            </a:r>
            <a:r>
              <a:rPr lang="en-US" sz="1650" dirty="0"/>
              <a:t> 2</a:t>
            </a:r>
            <a:r>
              <a:rPr lang="en-US" sz="1650" baseline="30000" dirty="0"/>
              <a:t>0</a:t>
            </a:r>
            <a:r>
              <a:rPr lang="en-US" sz="1650" dirty="0"/>
              <a:t>C.</a:t>
            </a:r>
          </a:p>
          <a:p>
            <a:pPr marL="0" indent="0" algn="just">
              <a:buNone/>
            </a:pPr>
            <a:endParaRPr lang="en-GB" sz="16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BAD317-36A2-4AF4-B8B4-A7166D20B100}"/>
              </a:ext>
            </a:extLst>
          </p:cNvPr>
          <p:cNvSpPr txBox="1"/>
          <p:nvPr/>
        </p:nvSpPr>
        <p:spPr>
          <a:xfrm>
            <a:off x="674422" y="694340"/>
            <a:ext cx="7396119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2. NHÓM GIẢI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PHÁP CHO HỆ THỐNG CẤP ĐÔNG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61F302-C0A6-472C-943A-274B9ECC71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052" y="1305140"/>
            <a:ext cx="2581163" cy="198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4216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30889" y="1184224"/>
            <a:ext cx="7396118" cy="38350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/>
              <a:t>Mỗi</a:t>
            </a:r>
            <a:r>
              <a:rPr lang="en-US" dirty="0"/>
              <a:t> 1</a:t>
            </a:r>
            <a:r>
              <a:rPr lang="en-US" baseline="30000" dirty="0"/>
              <a:t>o</a:t>
            </a:r>
            <a:r>
              <a:rPr lang="en-US" dirty="0"/>
              <a:t>C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bay </a:t>
            </a:r>
            <a:r>
              <a:rPr lang="en-US" dirty="0" err="1"/>
              <a:t>hơi</a:t>
            </a:r>
            <a:r>
              <a:rPr lang="en-US" dirty="0"/>
              <a:t>,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thụ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3%</a:t>
            </a:r>
            <a:endParaRPr lang="en-US" b="1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7437" y="2352118"/>
            <a:ext cx="6396866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13" dirty="0"/>
          </a:p>
          <a:p>
            <a:endParaRPr lang="en-US" sz="1013" dirty="0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512378"/>
              </p:ext>
            </p:extLst>
          </p:nvPr>
        </p:nvGraphicFramePr>
        <p:xfrm>
          <a:off x="1387146" y="1840528"/>
          <a:ext cx="6324314" cy="2418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772599" imgH="3724343" progId="">
                  <p:embed/>
                </p:oleObj>
              </mc:Choice>
              <mc:Fallback>
                <p:oleObj r:id="rId2" imgW="9772599" imgH="3724343" progId="">
                  <p:embed/>
                  <p:pic>
                    <p:nvPicPr>
                      <p:cNvPr id="6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7146" y="1840528"/>
                        <a:ext cx="6324314" cy="241873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140"/>
          <p:cNvSpPr>
            <a:spLocks/>
          </p:cNvSpPr>
          <p:nvPr/>
        </p:nvSpPr>
        <p:spPr bwMode="auto">
          <a:xfrm>
            <a:off x="1915538" y="2813440"/>
            <a:ext cx="1641764" cy="576570"/>
          </a:xfrm>
          <a:prstGeom prst="ellipse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endParaRPr lang="vi-VN" sz="1050"/>
          </a:p>
        </p:txBody>
      </p:sp>
      <p:sp>
        <p:nvSpPr>
          <p:cNvPr id="8" name="Oval 140"/>
          <p:cNvSpPr>
            <a:spLocks/>
          </p:cNvSpPr>
          <p:nvPr/>
        </p:nvSpPr>
        <p:spPr bwMode="auto">
          <a:xfrm>
            <a:off x="5317916" y="2777338"/>
            <a:ext cx="1675560" cy="565508"/>
          </a:xfrm>
          <a:prstGeom prst="ellipse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endParaRPr lang="vi-VN" sz="1050"/>
          </a:p>
        </p:txBody>
      </p:sp>
      <p:sp>
        <p:nvSpPr>
          <p:cNvPr id="9" name="Rectangle 8"/>
          <p:cNvSpPr/>
          <p:nvPr/>
        </p:nvSpPr>
        <p:spPr>
          <a:xfrm>
            <a:off x="1022489" y="4344613"/>
            <a:ext cx="74981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Tăng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nhiệt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độ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bay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hơi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từ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-10 ºC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đến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-7 ºC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bằng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cách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tăng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qui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mô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dàn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lạnh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nhiều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nhất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ở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mức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có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thể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tiết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kiệm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được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9%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lượng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năng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lượng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tiêu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thụ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cho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máy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en-US" sz="1500" dirty="0" err="1">
                <a:solidFill>
                  <a:srgbClr val="006600"/>
                </a:solidFill>
                <a:ea typeface="Arial" charset="0"/>
              </a:rPr>
              <a:t>nén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 </a:t>
            </a:r>
            <a:r>
              <a:rPr lang="vi-VN" sz="1500" dirty="0">
                <a:solidFill>
                  <a:srgbClr val="006600"/>
                </a:solidFill>
                <a:ea typeface="Arial" charset="0"/>
              </a:rPr>
              <a:t>lạnh</a:t>
            </a:r>
            <a:r>
              <a:rPr lang="en-US" sz="1500" dirty="0">
                <a:solidFill>
                  <a:srgbClr val="006600"/>
                </a:solidFill>
                <a:ea typeface="Arial" charset="0"/>
              </a:rPr>
              <a:t>.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2F554F6-CBD7-1347-BA67-7293190EA2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51337" y="6972929"/>
            <a:ext cx="71749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 sz="1600" b="0" kern="120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78493C8-DD40-4D6A-BC28-973BD1A7F2B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1B8A97-D43A-43FD-BF2C-A785143AEDB8}"/>
              </a:ext>
            </a:extLst>
          </p:cNvPr>
          <p:cNvSpPr txBox="1"/>
          <p:nvPr/>
        </p:nvSpPr>
        <p:spPr>
          <a:xfrm>
            <a:off x="756210" y="635986"/>
            <a:ext cx="7396119" cy="426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vi-VN" sz="1650" b="1" dirty="0">
                <a:solidFill>
                  <a:schemeClr val="accent1">
                    <a:lumMod val="50000"/>
                  </a:schemeClr>
                </a:solidFill>
              </a:rPr>
              <a:t>2. NHÓM GIẢI </a:t>
            </a:r>
            <a:r>
              <a:rPr lang="en-US" sz="1650" b="1" dirty="0">
                <a:solidFill>
                  <a:schemeClr val="accent1">
                    <a:lumMod val="50000"/>
                  </a:schemeClr>
                </a:solidFill>
              </a:rPr>
              <a:t>PHÁP CHO HỆ THỐNG CẤP ĐÔNG</a:t>
            </a:r>
          </a:p>
        </p:txBody>
      </p:sp>
    </p:spTree>
    <p:extLst>
      <p:ext uri="{BB962C8B-B14F-4D97-AF65-F5344CB8AC3E}">
        <p14:creationId xmlns:p14="http://schemas.microsoft.com/office/powerpoint/2010/main" val="6205833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rra">
  <a:themeElements>
    <a:clrScheme name="Custom 3">
      <a:dk1>
        <a:srgbClr val="000000"/>
      </a:dk1>
      <a:lt1>
        <a:srgbClr val="FFFFFF"/>
      </a:lt1>
      <a:dk2>
        <a:srgbClr val="718DB2"/>
      </a:dk2>
      <a:lt2>
        <a:srgbClr val="FEFFFF"/>
      </a:lt2>
      <a:accent1>
        <a:srgbClr val="5E5E5E"/>
      </a:accent1>
      <a:accent2>
        <a:srgbClr val="E7E6E6"/>
      </a:accent2>
      <a:accent3>
        <a:srgbClr val="D7CDC8"/>
      </a:accent3>
      <a:accent4>
        <a:srgbClr val="AFA5A0"/>
      </a:accent4>
      <a:accent5>
        <a:srgbClr val="918787"/>
      </a:accent5>
      <a:accent6>
        <a:srgbClr val="556969"/>
      </a:accent6>
      <a:hlink>
        <a:srgbClr val="3758C1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EB8626E-0504-48D3-943E-0FCBEE20D0C9}">
  <we:reference id="wa200005566" version="3.0.0.2" store="vi-VN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12391</TotalTime>
  <Words>2569</Words>
  <Application>Microsoft Office PowerPoint</Application>
  <PresentationFormat>On-screen Show (16:9)</PresentationFormat>
  <Paragraphs>238</Paragraphs>
  <Slides>31</Slides>
  <Notes>24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Poppins</vt:lpstr>
      <vt:lpstr>Wingdings</vt:lpstr>
      <vt:lpstr>ＭＳ Ｐゴシック</vt:lpstr>
      <vt:lpstr>Times New Roman</vt:lpstr>
      <vt:lpstr>Tahoma</vt:lpstr>
      <vt:lpstr>Symbol</vt:lpstr>
      <vt:lpstr>Calibri</vt:lpstr>
      <vt:lpstr>Arial</vt:lpstr>
      <vt:lpstr>Terra</vt:lpstr>
      <vt:lpstr>Energy Saving Infographics by Slidesgo</vt:lpstr>
      <vt:lpstr>PowerPoint Presentation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Trao đổi thảo luận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 KHÓA RỒI</dc:creator>
  <cp:lastModifiedBy>Nguyen Thi Thuy Huong</cp:lastModifiedBy>
  <cp:revision>96</cp:revision>
  <dcterms:modified xsi:type="dcterms:W3CDTF">2025-09-30T07:47:16Z</dcterms:modified>
</cp:coreProperties>
</file>